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73" r:id="rId3"/>
    <p:sldId id="276" r:id="rId4"/>
    <p:sldId id="274" r:id="rId5"/>
    <p:sldId id="278" r:id="rId6"/>
    <p:sldId id="277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1" r:id="rId19"/>
    <p:sldId id="292" r:id="rId20"/>
    <p:sldId id="293" r:id="rId21"/>
    <p:sldId id="294" r:id="rId22"/>
    <p:sldId id="295" r:id="rId23"/>
    <p:sldId id="297" r:id="rId24"/>
    <p:sldId id="296" r:id="rId25"/>
  </p:sldIdLst>
  <p:sldSz cx="18288000" cy="10287000"/>
  <p:notesSz cx="6858000" cy="9144000"/>
  <p:embeddedFontLst>
    <p:embeddedFont>
      <p:font typeface="29LT Bukra" panose="020B0604020202020204" charset="0"/>
      <p:regular r:id="rId27"/>
    </p:embeddedFont>
    <p:embeddedFont>
      <p:font typeface="29LT Bukra Bold" panose="020B0604020202020204" charset="0"/>
      <p:regular r:id="rId28"/>
    </p:embeddedFont>
    <p:embeddedFont>
      <p:font typeface="Barlow Condensed Bold" panose="020B0604020202020204" charset="0"/>
      <p:regular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45A6D-7C77-DC0D-EC1A-EB43D15FB196}" v="1" dt="2025-09-19T07:23:52.660"/>
    <p1510:client id="{89D9B2ED-73EE-ABF2-F38F-381E2360E631}" v="24" dt="2025-09-19T07:37:43.326"/>
    <p1510:client id="{9711864C-DAF5-4249-8A32-1766B6CF67FC}" v="280" dt="2025-09-19T07:43:45.287"/>
    <p1510:client id="{EF19579D-87F6-4F6F-B30A-74875DC62E18}" v="2105" dt="2025-09-19T07:46:52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6247" autoAdjust="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1DFFE-A2F6-4941-BF17-4D0B37748988}" type="datetimeFigureOut">
              <a:rPr lang="en-MY" smtClean="0"/>
              <a:t>23/9/2025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2C9AE-78D9-49AE-A6D0-5858519B764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612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84903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E51F-7510-CB08-DC32-3BDC9B860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B0D0C5-ABD3-7891-66E5-3C6989994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D78221-8889-8696-AB72-453B3E2FB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25124-6574-C893-7A23-29B3D9C8F8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90031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D7281-48B2-CD20-0602-10AA59758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4BE4AA-F062-56C2-4317-B6281298A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5D4DA9-2F88-F42B-C1FF-65F40831F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38D8F-820D-8D47-0518-F5070AC614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11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30052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872F1-FD71-965B-1FF6-0A87CE3DF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67C6C0-4AEF-8848-CB19-E677997D2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D58E8D-B462-6E47-B056-0D3782CC4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E1959-8371-D508-978A-BC81DAA59F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90444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DB34-79D3-E944-92D2-65DDD94D0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D332A8-4910-670D-E173-406CD3E73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53879-A054-D16F-1E3D-823DE381D6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42F1B-1665-C40F-349A-72F58693B2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03568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107AA-58FF-D093-BFF7-0AE31C84A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478D65-0677-4402-5F34-1DA84500BE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463E1-FA1E-1F95-FF3F-AC386D32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78666-0FCA-DC16-7373-BE1772B9E5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81846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864BF-1B1F-7AC6-87EA-A83DF99CF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80B578-0151-5498-0DD9-2A692C0FE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7F3BB0-A74C-1620-CB07-05A3DB69D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5164A-A346-D8A0-D10F-45F1473C0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15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1072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62D6E-060A-3DAC-C903-FA236CFD5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7BD4C-FB2D-F2CC-BF20-C4BDCA0F98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F5E18A-188A-4AEA-914F-F4263B9ED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9C126-33C4-D4F4-635C-C91DCB1D90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27129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B1880-0D9D-6323-118B-7B698BD61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6BA8A7-4468-F86F-F1DE-DE24273A0C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0E7AC-480E-D22D-9863-09BD6EC75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A5AF-AB93-BBEB-E1FD-F9F80E1386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17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56685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F7BE9-E59F-89E1-CF6C-598A8B011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64EAD3-0800-1A28-DF51-DC20A18A2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CB37E-9247-389D-94D0-1C9007F9D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726DA-9501-75E4-6026-4584972D04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18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98604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53981-4661-3E7C-0C3B-A29D6BB62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C2D56A-6DB5-525E-4C97-991BE426C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69C8DA-E611-682A-714F-D3325E220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AC645-9ED3-E2BC-DE04-943C3F89F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19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43739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88036-960A-F25A-2DD2-6DB0D2169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6237F2-24AB-9BEB-14C6-4756B7F67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1D761F-30C0-82FE-5302-2E9DA9D6D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4C558-F96A-F826-5336-44B6EEB89A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785774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0F7F4-CA16-95AA-CBE3-E1C2A9201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0AC91B-59D4-5A20-FB3D-85DB36F7AA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90E86A-54D2-07E1-0939-992E72387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E9D51-6374-25A8-57AB-F09A6F7B19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20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01792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C43E7-84D7-BBC3-A695-8B1E3C11A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D53CCD-36BC-91A7-A1B7-18F066F835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03B29F-79F2-A4A5-02A2-D6FD606A71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9D4DD-B6BF-6818-E54C-5C82114BF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21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191693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73FAA-0E31-B37A-F400-1646C6E30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BDF3AB-F21E-B97F-05A9-0C0EC88AB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1945DF-2F54-81C8-9BC8-96A64DA5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D9755-53A3-D109-3F85-54D3099AB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22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34185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9558F-3A96-3CE8-3AD0-AFD54E546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E9FF9-6A17-438A-E631-BCFC2CE3E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CEDBF1-FEF3-B5C0-B215-2FF94B1FF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6A734-973C-B065-33B8-CC27B576A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23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48201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ADE78-40EE-D8B5-170F-F0069E4FC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D6F30-5C0D-7835-0C4C-C9F37794E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F65CA-9EC8-3E5D-028D-B22197DFD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0A238-978F-41BB-30A7-539D28C02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24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26497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32702-F46E-AE2B-62CD-8E4FCAAEB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064078-7E7E-D503-76D4-268A28BB01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C8ED2-4D1E-AA22-1D9D-1971A7919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1093E-5DA1-1A7B-1C93-668F9AABB3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55734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EF49D-40E3-4B85-2D49-478F53C47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09D37E-48A0-38A2-3C28-D379BAE3ED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99AEC5-7719-6BEA-C947-4479BADBB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7E2CC-E1BC-6D78-C824-0D42DCAFF9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52213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E26B4-4A8B-9640-C2BC-EBC0BB40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A535E-5BD7-2BCB-15B1-6B4E36324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2C9A9-B131-A6B0-C8C9-DEAB21E04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FA7A-76E3-24E2-61B1-5F904C7122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31272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E68A2-735E-F33C-BB02-70DB51502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F877DE-8711-CD4B-2A76-AB6EC107B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2AE74-73D0-E8F0-58D8-FBA0A0389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CF600-B95A-F967-A8E8-ECA00705E3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97171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120C3-4E8C-F9AE-7F66-CD158E8BC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0ACB77-EA65-9AE9-7C8C-6AA9B65FE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86BD6E-A4F7-1BB9-1157-F5169B1B9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2BB03-70FF-CC85-93F8-97B1AC22C8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6588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81112-01CF-64C4-AF59-628F973B9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6DCCD-5BDA-6363-F3AA-59ED43D9C4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F6227-B4B7-AD6A-5639-4B90B4DD7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96148-BBFC-CFE3-137D-C1B4144D6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98751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1E254-1AE6-2E12-53F0-D3287BCD0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570ED-ED4A-80E5-5086-00861ACF1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FDAE94-CF83-1192-F8B5-0AD0366A0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01D3D-7FAF-AB85-F540-C15A36A11D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C9AE-78D9-49AE-A6D0-5858519B7643}" type="slidenum">
              <a:rPr lang="en-MY" smtClean="0"/>
              <a:t>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88695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23-Sep-25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55.sv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9.png"/><Relationship Id="rId9" Type="http://schemas.openxmlformats.org/officeDocument/2006/relationships/image" Target="../media/image5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62.svg"/><Relationship Id="rId5" Type="http://schemas.openxmlformats.org/officeDocument/2006/relationships/image" Target="../media/image49.png"/><Relationship Id="rId10" Type="http://schemas.openxmlformats.org/officeDocument/2006/relationships/image" Target="../media/image61.png"/><Relationship Id="rId4" Type="http://schemas.openxmlformats.org/officeDocument/2006/relationships/image" Target="../media/image9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66.svg"/><Relationship Id="rId5" Type="http://schemas.openxmlformats.org/officeDocument/2006/relationships/image" Target="../media/image67.png"/><Relationship Id="rId10" Type="http://schemas.openxmlformats.org/officeDocument/2006/relationships/image" Target="../media/image65.png"/><Relationship Id="rId4" Type="http://schemas.openxmlformats.org/officeDocument/2006/relationships/image" Target="../media/image9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65.png"/><Relationship Id="rId5" Type="http://schemas.openxmlformats.org/officeDocument/2006/relationships/image" Target="../media/image69.png"/><Relationship Id="rId10" Type="http://schemas.openxmlformats.org/officeDocument/2006/relationships/image" Target="../media/image70.png"/><Relationship Id="rId4" Type="http://schemas.openxmlformats.org/officeDocument/2006/relationships/image" Target="../media/image9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66.svg"/><Relationship Id="rId4" Type="http://schemas.openxmlformats.org/officeDocument/2006/relationships/image" Target="../media/image9.png"/><Relationship Id="rId9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73.jpe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jp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2">
            <a:extLst>
              <a:ext uri="{FF2B5EF4-FFF2-40B4-BE49-F238E27FC236}">
                <a16:creationId xmlns:a16="http://schemas.microsoft.com/office/drawing/2014/main" id="{4A44EC71-FC54-CB99-56F2-BF779FA12861}"/>
              </a:ext>
            </a:extLst>
          </p:cNvPr>
          <p:cNvGrpSpPr/>
          <p:nvPr/>
        </p:nvGrpSpPr>
        <p:grpSpPr>
          <a:xfrm>
            <a:off x="11106068" y="-723900"/>
            <a:ext cx="7804946" cy="12458826"/>
            <a:chOff x="0" y="0"/>
            <a:chExt cx="2055624" cy="3281337"/>
          </a:xfrm>
        </p:grpSpPr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86724684-0A2A-31C2-6716-942F4A488E2D}"/>
                </a:ext>
              </a:extLst>
            </p:cNvPr>
            <p:cNvSpPr/>
            <p:nvPr/>
          </p:nvSpPr>
          <p:spPr>
            <a:xfrm>
              <a:off x="0" y="0"/>
              <a:ext cx="2055624" cy="3281337"/>
            </a:xfrm>
            <a:custGeom>
              <a:avLst/>
              <a:gdLst/>
              <a:ahLst/>
              <a:cxnLst/>
              <a:rect l="l" t="t" r="r" b="b"/>
              <a:pathLst>
                <a:path w="2055624" h="3281337">
                  <a:moveTo>
                    <a:pt x="0" y="0"/>
                  </a:moveTo>
                  <a:lnTo>
                    <a:pt x="2055624" y="0"/>
                  </a:lnTo>
                  <a:lnTo>
                    <a:pt x="2055624" y="3281337"/>
                  </a:lnTo>
                  <a:lnTo>
                    <a:pt x="0" y="3281337"/>
                  </a:lnTo>
                  <a:close/>
                </a:path>
              </a:pathLst>
            </a:custGeom>
            <a:gradFill rotWithShape="1">
              <a:gsLst>
                <a:gs pos="0">
                  <a:srgbClr val="0053C5">
                    <a:alpha val="100000"/>
                  </a:srgbClr>
                </a:gs>
                <a:gs pos="100000">
                  <a:srgbClr val="53045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2" name="TextBox 4">
              <a:extLst>
                <a:ext uri="{FF2B5EF4-FFF2-40B4-BE49-F238E27FC236}">
                  <a16:creationId xmlns:a16="http://schemas.microsoft.com/office/drawing/2014/main" id="{48D67CFE-FF1F-3F0E-958D-70D6783CDB33}"/>
                </a:ext>
              </a:extLst>
            </p:cNvPr>
            <p:cNvSpPr txBox="1"/>
            <p:nvPr/>
          </p:nvSpPr>
          <p:spPr>
            <a:xfrm>
              <a:off x="0" y="-38100"/>
              <a:ext cx="2055624" cy="3319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098109" y="336781"/>
            <a:ext cx="395668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4000" b="1" dirty="0">
                <a:solidFill>
                  <a:schemeClr val="bg1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Final Year Project 2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8149" y="3281097"/>
            <a:ext cx="1004638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66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Augmented Reality (AR) -Integrated Learning Application for Computer and Technology Use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5BD486F1-ACC6-CA42-E63E-6AC67DF0F8F5}"/>
              </a:ext>
            </a:extLst>
          </p:cNvPr>
          <p:cNvSpPr txBox="1"/>
          <p:nvPr/>
        </p:nvSpPr>
        <p:spPr>
          <a:xfrm>
            <a:off x="1447800" y="595846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4BFBA061-20BA-7C62-A264-7F4906C64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"/>
            <a:ext cx="1028701" cy="1028701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64FD53E-19DA-5ADA-7F08-9E9B39DD5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311685"/>
              </p:ext>
            </p:extLst>
          </p:nvPr>
        </p:nvGraphicFramePr>
        <p:xfrm>
          <a:off x="984170" y="8582025"/>
          <a:ext cx="9265113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37096497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613384505"/>
                    </a:ext>
                  </a:extLst>
                </a:gridCol>
                <a:gridCol w="6598113">
                  <a:extLst>
                    <a:ext uri="{9D8B030D-6E8A-4147-A177-3AD203B41FA5}">
                      <a16:colId xmlns:a16="http://schemas.microsoft.com/office/drawing/2014/main" val="22507417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Prepared By</a:t>
                      </a:r>
                      <a:endParaRPr lang="en-MY" sz="2400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:</a:t>
                      </a:r>
                      <a:endParaRPr lang="en-MY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Barlow Condensed Bold"/>
                        </a:rPr>
                        <a:t>Loh Chia Heung 23ACB01684</a:t>
                      </a:r>
                      <a:endParaRPr lang="en-MY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5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Barlow Condensed Bold"/>
                        </a:rPr>
                        <a:t>Supervisor </a:t>
                      </a:r>
                      <a:endParaRPr lang="en-MY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:</a:t>
                      </a:r>
                      <a:endParaRPr lang="en-MY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Barlow Condensed Bold"/>
                        </a:rPr>
                        <a:t>Dr Ng Hui </a:t>
                      </a:r>
                      <a:r>
                        <a:rPr lang="en-US" sz="2400" b="1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Barlow Condensed Bold"/>
                        </a:rPr>
                        <a:t>Fuang</a:t>
                      </a:r>
                      <a:endParaRPr lang="en-MY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19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Barlow Condensed Bold"/>
                        </a:rPr>
                        <a:t>Moderator</a:t>
                      </a:r>
                      <a:endParaRPr lang="en-MY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:</a:t>
                      </a:r>
                      <a:endParaRPr lang="en-MY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Barlow Condensed Bold"/>
                        </a:rPr>
                        <a:t>Mr</a:t>
                      </a:r>
                      <a:r>
                        <a:rPr lang="en-US" sz="24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sym typeface="Barlow Condensed Bold"/>
                        </a:rPr>
                        <a:t> Tan Chiang Kang</a:t>
                      </a:r>
                      <a:endParaRPr lang="en-MY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346168"/>
                  </a:ext>
                </a:extLst>
              </a:tr>
            </a:tbl>
          </a:graphicData>
        </a:graphic>
      </p:graphicFrame>
      <p:sp>
        <p:nvSpPr>
          <p:cNvPr id="35" name="Freeform 15">
            <a:extLst>
              <a:ext uri="{FF2B5EF4-FFF2-40B4-BE49-F238E27FC236}">
                <a16:creationId xmlns:a16="http://schemas.microsoft.com/office/drawing/2014/main" id="{6FA1402F-1192-DBA6-B10C-CD3CF60AD09A}"/>
              </a:ext>
            </a:extLst>
          </p:cNvPr>
          <p:cNvSpPr/>
          <p:nvPr/>
        </p:nvSpPr>
        <p:spPr>
          <a:xfrm>
            <a:off x="13833167" y="7049895"/>
            <a:ext cx="688066" cy="773761"/>
          </a:xfrm>
          <a:custGeom>
            <a:avLst/>
            <a:gdLst/>
            <a:ahLst/>
            <a:cxnLst/>
            <a:rect l="l" t="t" r="r" b="b"/>
            <a:pathLst>
              <a:path w="878565" h="891944">
                <a:moveTo>
                  <a:pt x="0" y="0"/>
                </a:moveTo>
                <a:lnTo>
                  <a:pt x="878565" y="0"/>
                </a:lnTo>
                <a:lnTo>
                  <a:pt x="878565" y="891944"/>
                </a:lnTo>
                <a:lnTo>
                  <a:pt x="0" y="891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28DB675F-8BB5-C38F-C59C-FD651FC22DBB}"/>
              </a:ext>
            </a:extLst>
          </p:cNvPr>
          <p:cNvSpPr/>
          <p:nvPr/>
        </p:nvSpPr>
        <p:spPr>
          <a:xfrm>
            <a:off x="17054791" y="1626989"/>
            <a:ext cx="547409" cy="555745"/>
          </a:xfrm>
          <a:custGeom>
            <a:avLst/>
            <a:gdLst/>
            <a:ahLst/>
            <a:cxnLst/>
            <a:rect l="l" t="t" r="r" b="b"/>
            <a:pathLst>
              <a:path w="547409" h="555745">
                <a:moveTo>
                  <a:pt x="0" y="0"/>
                </a:moveTo>
                <a:lnTo>
                  <a:pt x="547409" y="0"/>
                </a:lnTo>
                <a:lnTo>
                  <a:pt x="547409" y="555745"/>
                </a:lnTo>
                <a:lnTo>
                  <a:pt x="0" y="555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1725F02A-5D57-51E4-63E9-EB878B613751}"/>
              </a:ext>
            </a:extLst>
          </p:cNvPr>
          <p:cNvSpPr/>
          <p:nvPr/>
        </p:nvSpPr>
        <p:spPr>
          <a:xfrm rot="8043714">
            <a:off x="6560676" y="-773633"/>
            <a:ext cx="3671601" cy="1603492"/>
          </a:xfrm>
          <a:custGeom>
            <a:avLst/>
            <a:gdLst/>
            <a:ahLst/>
            <a:cxnLst/>
            <a:rect l="l" t="t" r="r" b="b"/>
            <a:pathLst>
              <a:path w="3671601" h="1603492">
                <a:moveTo>
                  <a:pt x="0" y="0"/>
                </a:moveTo>
                <a:lnTo>
                  <a:pt x="3671601" y="0"/>
                </a:lnTo>
                <a:lnTo>
                  <a:pt x="3671601" y="1603492"/>
                </a:lnTo>
                <a:lnTo>
                  <a:pt x="0" y="1603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9" name="Freeform 9">
            <a:extLst>
              <a:ext uri="{FF2B5EF4-FFF2-40B4-BE49-F238E27FC236}">
                <a16:creationId xmlns:a16="http://schemas.microsoft.com/office/drawing/2014/main" id="{6146F37E-3421-2A7E-0BF8-1B180905D36D}"/>
              </a:ext>
            </a:extLst>
          </p:cNvPr>
          <p:cNvSpPr/>
          <p:nvPr/>
        </p:nvSpPr>
        <p:spPr>
          <a:xfrm>
            <a:off x="10418328" y="7883774"/>
            <a:ext cx="2051289" cy="1883220"/>
          </a:xfrm>
          <a:custGeom>
            <a:avLst/>
            <a:gdLst/>
            <a:ahLst/>
            <a:cxnLst/>
            <a:rect l="l" t="t" r="r" b="b"/>
            <a:pathLst>
              <a:path w="3960669" h="3389026">
                <a:moveTo>
                  <a:pt x="0" y="0"/>
                </a:moveTo>
                <a:lnTo>
                  <a:pt x="3960668" y="0"/>
                </a:lnTo>
                <a:lnTo>
                  <a:pt x="3960668" y="3389026"/>
                </a:lnTo>
                <a:lnTo>
                  <a:pt x="0" y="3389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2" name="Freeform 42">
            <a:extLst>
              <a:ext uri="{FF2B5EF4-FFF2-40B4-BE49-F238E27FC236}">
                <a16:creationId xmlns:a16="http://schemas.microsoft.com/office/drawing/2014/main" id="{F84CF9A8-09F9-2CCA-6C4A-E886CDF23DB8}"/>
              </a:ext>
            </a:extLst>
          </p:cNvPr>
          <p:cNvSpPr/>
          <p:nvPr/>
        </p:nvSpPr>
        <p:spPr>
          <a:xfrm>
            <a:off x="461639" y="1578668"/>
            <a:ext cx="1591324" cy="1650946"/>
          </a:xfrm>
          <a:custGeom>
            <a:avLst/>
            <a:gdLst/>
            <a:ahLst/>
            <a:cxnLst/>
            <a:rect l="l" t="t" r="r" b="b"/>
            <a:pathLst>
              <a:path w="3516165" h="3516165">
                <a:moveTo>
                  <a:pt x="0" y="0"/>
                </a:moveTo>
                <a:lnTo>
                  <a:pt x="3516165" y="0"/>
                </a:lnTo>
                <a:lnTo>
                  <a:pt x="3516165" y="3516166"/>
                </a:lnTo>
                <a:lnTo>
                  <a:pt x="0" y="35161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4" name="Freeform 50">
            <a:extLst>
              <a:ext uri="{FF2B5EF4-FFF2-40B4-BE49-F238E27FC236}">
                <a16:creationId xmlns:a16="http://schemas.microsoft.com/office/drawing/2014/main" id="{E6F7A221-74EE-9790-E70D-E6156557F7CD}"/>
              </a:ext>
            </a:extLst>
          </p:cNvPr>
          <p:cNvSpPr/>
          <p:nvPr/>
        </p:nvSpPr>
        <p:spPr>
          <a:xfrm>
            <a:off x="8104189" y="6888140"/>
            <a:ext cx="1638330" cy="1601365"/>
          </a:xfrm>
          <a:custGeom>
            <a:avLst/>
            <a:gdLst/>
            <a:ahLst/>
            <a:cxnLst/>
            <a:rect l="l" t="t" r="r" b="b"/>
            <a:pathLst>
              <a:path w="3061470" h="3061470">
                <a:moveTo>
                  <a:pt x="0" y="0"/>
                </a:moveTo>
                <a:lnTo>
                  <a:pt x="3061470" y="0"/>
                </a:lnTo>
                <a:lnTo>
                  <a:pt x="3061470" y="3061470"/>
                </a:lnTo>
                <a:lnTo>
                  <a:pt x="0" y="30614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MY"/>
          </a:p>
        </p:txBody>
      </p:sp>
      <p:pic>
        <p:nvPicPr>
          <p:cNvPr id="11" name="Picture 10" descr="A cartoon of a robot with a keyboard and a book&#10;&#10;AI-generated content may be incorrect.">
            <a:extLst>
              <a:ext uri="{FF2B5EF4-FFF2-40B4-BE49-F238E27FC236}">
                <a16:creationId xmlns:a16="http://schemas.microsoft.com/office/drawing/2014/main" id="{B4FC5624-EED6-6CB8-EF6E-A41A8DACED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98079" y="2987447"/>
            <a:ext cx="3792435" cy="3792435"/>
          </a:xfrm>
          <a:prstGeom prst="rect">
            <a:avLst/>
          </a:prstGeom>
        </p:spPr>
      </p:pic>
      <p:sp>
        <p:nvSpPr>
          <p:cNvPr id="36" name="Freeform 12">
            <a:extLst>
              <a:ext uri="{FF2B5EF4-FFF2-40B4-BE49-F238E27FC236}">
                <a16:creationId xmlns:a16="http://schemas.microsoft.com/office/drawing/2014/main" id="{8391CC3D-62A9-90CA-3FC3-E058C1FE6FFF}"/>
              </a:ext>
            </a:extLst>
          </p:cNvPr>
          <p:cNvSpPr/>
          <p:nvPr/>
        </p:nvSpPr>
        <p:spPr>
          <a:xfrm>
            <a:off x="11805042" y="2453563"/>
            <a:ext cx="806238" cy="753832"/>
          </a:xfrm>
          <a:custGeom>
            <a:avLst/>
            <a:gdLst/>
            <a:ahLst/>
            <a:cxnLst/>
            <a:rect l="l" t="t" r="r" b="b"/>
            <a:pathLst>
              <a:path w="806238" h="753832">
                <a:moveTo>
                  <a:pt x="0" y="0"/>
                </a:moveTo>
                <a:lnTo>
                  <a:pt x="806238" y="0"/>
                </a:lnTo>
                <a:lnTo>
                  <a:pt x="806238" y="753832"/>
                </a:lnTo>
                <a:lnTo>
                  <a:pt x="0" y="7538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43" name="Group 12">
            <a:extLst>
              <a:ext uri="{FF2B5EF4-FFF2-40B4-BE49-F238E27FC236}">
                <a16:creationId xmlns:a16="http://schemas.microsoft.com/office/drawing/2014/main" id="{86B384F0-A74C-FFFB-6ACB-A720168DE2C3}"/>
              </a:ext>
            </a:extLst>
          </p:cNvPr>
          <p:cNvGrpSpPr/>
          <p:nvPr/>
        </p:nvGrpSpPr>
        <p:grpSpPr>
          <a:xfrm>
            <a:off x="15884782" y="6201306"/>
            <a:ext cx="1120481" cy="1120481"/>
            <a:chOff x="0" y="0"/>
            <a:chExt cx="812800" cy="812800"/>
          </a:xfrm>
        </p:grpSpPr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474C1BCF-1147-CCFC-4BF5-7DD12466EE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5" name="TextBox 14">
              <a:extLst>
                <a:ext uri="{FF2B5EF4-FFF2-40B4-BE49-F238E27FC236}">
                  <a16:creationId xmlns:a16="http://schemas.microsoft.com/office/drawing/2014/main" id="{D1E3A5DA-8DCE-F2AA-CAD8-56C5DC97EDE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6B86D-A2A7-CCF5-7593-46D97D7DC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EBB994A-12CB-16F9-B355-1DE46A3A3503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ADA9094-1F25-7DC7-2E65-67101B975040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0719840-18D8-8F53-1CD7-E1F6437453A6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B17F9C47-8D4A-5E25-89A4-422E25AAD9D2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D935146-1219-C6AD-986E-186437D02280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183BA4A8-E6D2-5F08-84F8-8C600D853A66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0AA4E584-9E62-59BB-6B17-8FB5363A038B}"/>
              </a:ext>
            </a:extLst>
          </p:cNvPr>
          <p:cNvSpPr txBox="1"/>
          <p:nvPr/>
        </p:nvSpPr>
        <p:spPr>
          <a:xfrm>
            <a:off x="1475029" y="684118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0D7AC6AE-2F6A-8A7F-9356-CA18F67A1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3266"/>
            <a:ext cx="1028701" cy="1028701"/>
          </a:xfrm>
          <a:prstGeom prst="rect">
            <a:avLst/>
          </a:prstGeom>
        </p:spPr>
      </p:pic>
      <p:grpSp>
        <p:nvGrpSpPr>
          <p:cNvPr id="10" name="Group 26">
            <a:extLst>
              <a:ext uri="{FF2B5EF4-FFF2-40B4-BE49-F238E27FC236}">
                <a16:creationId xmlns:a16="http://schemas.microsoft.com/office/drawing/2014/main" id="{261B6820-CED3-3453-A33D-12FA6B6367E5}"/>
              </a:ext>
            </a:extLst>
          </p:cNvPr>
          <p:cNvGrpSpPr/>
          <p:nvPr/>
        </p:nvGrpSpPr>
        <p:grpSpPr>
          <a:xfrm>
            <a:off x="15087600" y="469768"/>
            <a:ext cx="2971800" cy="722378"/>
            <a:chOff x="0" y="0"/>
            <a:chExt cx="1127478" cy="188428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E35BD10A-0724-98B9-01F9-FAE03F3B6EEB}"/>
                </a:ext>
              </a:extLst>
            </p:cNvPr>
            <p:cNvSpPr/>
            <p:nvPr/>
          </p:nvSpPr>
          <p:spPr>
            <a:xfrm>
              <a:off x="0" y="0"/>
              <a:ext cx="1127478" cy="188428"/>
            </a:xfrm>
            <a:custGeom>
              <a:avLst/>
              <a:gdLst/>
              <a:ahLst/>
              <a:cxnLst/>
              <a:rect l="l" t="t" r="r" b="b"/>
              <a:pathLst>
                <a:path w="1127478" h="188428">
                  <a:moveTo>
                    <a:pt x="0" y="0"/>
                  </a:moveTo>
                  <a:lnTo>
                    <a:pt x="1127478" y="0"/>
                  </a:lnTo>
                  <a:lnTo>
                    <a:pt x="1127478" y="188428"/>
                  </a:lnTo>
                  <a:lnTo>
                    <a:pt x="0" y="188428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4172795C-080D-0783-5DC7-ED12F2180A86}"/>
                </a:ext>
              </a:extLst>
            </p:cNvPr>
            <p:cNvSpPr txBox="1"/>
            <p:nvPr/>
          </p:nvSpPr>
          <p:spPr>
            <a:xfrm>
              <a:off x="0" y="-47625"/>
              <a:ext cx="1127478" cy="23605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615" tIns="50615" rIns="50615" bIns="50615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CE7BB1-F819-6843-BE38-B35540F3B5B9}"/>
              </a:ext>
            </a:extLst>
          </p:cNvPr>
          <p:cNvSpPr txBox="1"/>
          <p:nvPr/>
        </p:nvSpPr>
        <p:spPr>
          <a:xfrm>
            <a:off x="16167547" y="441423"/>
            <a:ext cx="1752196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2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A875D748-1FC9-967D-8862-3DDD120B437F}"/>
              </a:ext>
            </a:extLst>
          </p:cNvPr>
          <p:cNvSpPr/>
          <p:nvPr/>
        </p:nvSpPr>
        <p:spPr>
          <a:xfrm>
            <a:off x="15357390" y="405205"/>
            <a:ext cx="680024" cy="668924"/>
          </a:xfrm>
          <a:custGeom>
            <a:avLst/>
            <a:gdLst/>
            <a:ahLst/>
            <a:cxnLst/>
            <a:rect l="l" t="t" r="r" b="b"/>
            <a:pathLst>
              <a:path w="967432" h="967432">
                <a:moveTo>
                  <a:pt x="0" y="0"/>
                </a:moveTo>
                <a:lnTo>
                  <a:pt x="967432" y="0"/>
                </a:lnTo>
                <a:lnTo>
                  <a:pt x="967432" y="967433"/>
                </a:lnTo>
                <a:lnTo>
                  <a:pt x="0" y="96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DBE71024-94F0-7979-49C8-72A3A5DD48BB}"/>
              </a:ext>
            </a:extLst>
          </p:cNvPr>
          <p:cNvSpPr txBox="1"/>
          <p:nvPr/>
        </p:nvSpPr>
        <p:spPr>
          <a:xfrm>
            <a:off x="3276600" y="287188"/>
            <a:ext cx="1088556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0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  <a:r>
              <a:rPr lang="en-US" sz="4800" spc="150" dirty="0">
                <a:solidFill>
                  <a:srgbClr val="FFFFFF"/>
                </a:solidFill>
                <a:latin typeface="29LT Bukra"/>
                <a:ea typeface="29LT Bukra"/>
                <a:cs typeface="29LT Bukra"/>
                <a:sym typeface="29LT Bukra"/>
              </a:rPr>
              <a:t>💡</a:t>
            </a:r>
            <a:r>
              <a:rPr lang="en-US" sz="4800" b="1" spc="390" dirty="0">
                <a:solidFill>
                  <a:srgbClr val="FFFFFF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  </a:t>
            </a:r>
            <a:r>
              <a:rPr lang="en-US" sz="4800" b="1" spc="390" dirty="0">
                <a:latin typeface="Barlow Condensed Bold"/>
                <a:ea typeface="29LT Bukra Bold"/>
                <a:cs typeface="29LT Bukra Bold"/>
                <a:sym typeface="Barlow Condensed Bold"/>
              </a:rPr>
              <a:t>Literature Review – Existing Work </a:t>
            </a:r>
            <a:endParaRPr lang="en-US" sz="6000" b="1" dirty="0"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52C7F2E0-6447-7484-8FD9-C5FDE29B5B31}"/>
              </a:ext>
            </a:extLst>
          </p:cNvPr>
          <p:cNvGrpSpPr/>
          <p:nvPr/>
        </p:nvGrpSpPr>
        <p:grpSpPr>
          <a:xfrm flipH="1">
            <a:off x="296698" y="1925197"/>
            <a:ext cx="45719" cy="8088537"/>
            <a:chOff x="0" y="0"/>
            <a:chExt cx="12543" cy="458362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7A705174-53BA-0647-73A9-9762BA61895E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332967B6-D25B-1488-A726-4B12E52F762E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9215172B-8A77-C12F-A144-E226E7D6E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211513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336B0B-4FF4-EB3B-C7A6-96F039DAA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098879"/>
              </p:ext>
            </p:extLst>
          </p:nvPr>
        </p:nvGraphicFramePr>
        <p:xfrm>
          <a:off x="878674" y="1925197"/>
          <a:ext cx="16190124" cy="7834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7531">
                  <a:extLst>
                    <a:ext uri="{9D8B030D-6E8A-4147-A177-3AD203B41FA5}">
                      <a16:colId xmlns:a16="http://schemas.microsoft.com/office/drawing/2014/main" val="200523368"/>
                    </a:ext>
                  </a:extLst>
                </a:gridCol>
                <a:gridCol w="4047531">
                  <a:extLst>
                    <a:ext uri="{9D8B030D-6E8A-4147-A177-3AD203B41FA5}">
                      <a16:colId xmlns:a16="http://schemas.microsoft.com/office/drawing/2014/main" val="1696333020"/>
                    </a:ext>
                  </a:extLst>
                </a:gridCol>
                <a:gridCol w="4047531">
                  <a:extLst>
                    <a:ext uri="{9D8B030D-6E8A-4147-A177-3AD203B41FA5}">
                      <a16:colId xmlns:a16="http://schemas.microsoft.com/office/drawing/2014/main" val="447154676"/>
                    </a:ext>
                  </a:extLst>
                </a:gridCol>
                <a:gridCol w="4047531">
                  <a:extLst>
                    <a:ext uri="{9D8B030D-6E8A-4147-A177-3AD203B41FA5}">
                      <a16:colId xmlns:a16="http://schemas.microsoft.com/office/drawing/2014/main" val="1094865911"/>
                    </a:ext>
                  </a:extLst>
                </a:gridCol>
              </a:tblGrid>
              <a:tr h="110882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Solution</a:t>
                      </a:r>
                      <a:endParaRPr lang="en-MY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Technology</a:t>
                      </a:r>
                      <a:endParaRPr lang="en-MY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Strengths</a:t>
                      </a:r>
                      <a:endParaRPr lang="en-MY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Limitations</a:t>
                      </a:r>
                      <a:endParaRPr lang="en-MY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88364"/>
                  </a:ext>
                </a:extLst>
              </a:tr>
              <a:tr h="277615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Existing AR Apps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(Quiver, Visible Body, </a:t>
                      </a:r>
                      <a:r>
                        <a:rPr lang="en-US" sz="24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ARChem</a:t>
                      </a: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en-US" sz="24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JigSpace</a:t>
                      </a: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en-US" sz="24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Assemblr</a:t>
                      </a: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EDU)</a:t>
                      </a:r>
                    </a:p>
                    <a:p>
                      <a:pPr algn="l"/>
                      <a:endParaRPr lang="en-MY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MY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Marker-based / </a:t>
                      </a:r>
                      <a:r>
                        <a:rPr lang="en-MY" sz="24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Markerless</a:t>
                      </a:r>
                      <a:endParaRPr lang="en-MY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MY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Engaging 3D visuals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MY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Domain-focused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Passive/limited guidance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Marker reliance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Limited Customization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Steep learning for beginners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021022"/>
                  </a:ext>
                </a:extLst>
              </a:tr>
              <a:tr h="3949686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TechTutor</a:t>
                      </a: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(Proposed Solution)</a:t>
                      </a:r>
                    </a:p>
                    <a:p>
                      <a:pPr algn="l"/>
                      <a:endParaRPr lang="en-US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l"/>
                      <a:endParaRPr lang="en-US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l"/>
                      <a:endParaRPr lang="en-MY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Dual AR: </a:t>
                      </a:r>
                      <a:r>
                        <a:rPr lang="en-US" sz="24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Markerless</a:t>
                      </a: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+ Marker-based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OpenAI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EasyOCR</a:t>
                      </a:r>
                      <a:endParaRPr lang="en-US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STT/ TTS (Voice)</a:t>
                      </a:r>
                      <a:endParaRPr lang="en-MY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Step-by-step AR Guides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AI Assistance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OCR Highlights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Seniors-friendly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Reviewability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 Modes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Local History</a:t>
                      </a:r>
                      <a:endParaRPr lang="en-MY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Needs Internet for OpenAI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Device Performance Varies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MY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39167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5195B20-6A89-AEA1-09CC-C4B2427A1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371" y="7382819"/>
            <a:ext cx="1375367" cy="1439961"/>
          </a:xfrm>
          <a:prstGeom prst="rect">
            <a:avLst/>
          </a:prstGeom>
        </p:spPr>
      </p:pic>
      <p:pic>
        <p:nvPicPr>
          <p:cNvPr id="9" name="Picture 8" descr="Portfolio: JigSpace, Augmented Reality App — Rampersand">
            <a:extLst>
              <a:ext uri="{FF2B5EF4-FFF2-40B4-BE49-F238E27FC236}">
                <a16:creationId xmlns:a16="http://schemas.microsoft.com/office/drawing/2014/main" id="{81584C98-8284-243A-D7D6-088FB4A74E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280" y="3834744"/>
            <a:ext cx="547905" cy="54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Quiver - 3D Coloring App - Apps on Google Play">
            <a:extLst>
              <a:ext uri="{FF2B5EF4-FFF2-40B4-BE49-F238E27FC236}">
                <a16:creationId xmlns:a16="http://schemas.microsoft.com/office/drawing/2014/main" id="{445CD440-5555-83C4-1342-E0F356F430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279" y="3128109"/>
            <a:ext cx="547906" cy="547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Visible Body - infoHOST">
            <a:extLst>
              <a:ext uri="{FF2B5EF4-FFF2-40B4-BE49-F238E27FC236}">
                <a16:creationId xmlns:a16="http://schemas.microsoft.com/office/drawing/2014/main" id="{B71DED18-8AB9-496C-E2DD-6E145FD50B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785" y="4505131"/>
            <a:ext cx="9144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 descr="ARChem - Apps on Google Play">
            <a:extLst>
              <a:ext uri="{FF2B5EF4-FFF2-40B4-BE49-F238E27FC236}">
                <a16:creationId xmlns:a16="http://schemas.microsoft.com/office/drawing/2014/main" id="{AA8BA95C-9101-8AFA-A82E-C340DA6E07A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412" y="5024245"/>
            <a:ext cx="600850" cy="6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 descr="Assemblr EDU: Learn in 3D/AR – Apps on Google Play">
            <a:extLst>
              <a:ext uri="{FF2B5EF4-FFF2-40B4-BE49-F238E27FC236}">
                <a16:creationId xmlns:a16="http://schemas.microsoft.com/office/drawing/2014/main" id="{279F81D4-6B3D-2950-4164-FC51DB1294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259" y="5009433"/>
            <a:ext cx="590926" cy="600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65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7A990-1E84-78BB-16AF-977976C0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>
            <a:extLst>
              <a:ext uri="{FF2B5EF4-FFF2-40B4-BE49-F238E27FC236}">
                <a16:creationId xmlns:a16="http://schemas.microsoft.com/office/drawing/2014/main" id="{AFC66229-18CB-FF49-9012-FC3277D8050A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102F599-E7EB-B432-1406-AA2F5C77794E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62D987D-6E33-54DE-8993-D389716D7ADC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FABB48FF-6718-D36C-E053-A409E1674964}"/>
              </a:ext>
            </a:extLst>
          </p:cNvPr>
          <p:cNvSpPr txBox="1"/>
          <p:nvPr/>
        </p:nvSpPr>
        <p:spPr>
          <a:xfrm>
            <a:off x="1475029" y="684118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9E379845-765F-BBE6-B09C-999FAA6E8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3266"/>
            <a:ext cx="1028701" cy="1028701"/>
          </a:xfrm>
          <a:prstGeom prst="rect">
            <a:avLst/>
          </a:prstGeom>
        </p:spPr>
      </p:pic>
      <p:grpSp>
        <p:nvGrpSpPr>
          <p:cNvPr id="10" name="Group 26">
            <a:extLst>
              <a:ext uri="{FF2B5EF4-FFF2-40B4-BE49-F238E27FC236}">
                <a16:creationId xmlns:a16="http://schemas.microsoft.com/office/drawing/2014/main" id="{64FF1B13-780F-9518-DFFE-5AA56B97D5DD}"/>
              </a:ext>
            </a:extLst>
          </p:cNvPr>
          <p:cNvGrpSpPr/>
          <p:nvPr/>
        </p:nvGrpSpPr>
        <p:grpSpPr>
          <a:xfrm>
            <a:off x="15087600" y="469768"/>
            <a:ext cx="2971800" cy="722378"/>
            <a:chOff x="0" y="0"/>
            <a:chExt cx="1127478" cy="188428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49E8131-D8D0-845B-CC62-E50AAE483385}"/>
                </a:ext>
              </a:extLst>
            </p:cNvPr>
            <p:cNvSpPr/>
            <p:nvPr/>
          </p:nvSpPr>
          <p:spPr>
            <a:xfrm>
              <a:off x="0" y="0"/>
              <a:ext cx="1127478" cy="188428"/>
            </a:xfrm>
            <a:custGeom>
              <a:avLst/>
              <a:gdLst/>
              <a:ahLst/>
              <a:cxnLst/>
              <a:rect l="l" t="t" r="r" b="b"/>
              <a:pathLst>
                <a:path w="1127478" h="188428">
                  <a:moveTo>
                    <a:pt x="0" y="0"/>
                  </a:moveTo>
                  <a:lnTo>
                    <a:pt x="1127478" y="0"/>
                  </a:lnTo>
                  <a:lnTo>
                    <a:pt x="1127478" y="188428"/>
                  </a:lnTo>
                  <a:lnTo>
                    <a:pt x="0" y="188428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1D8C6573-E742-9059-ACD5-5FE0078EB39A}"/>
                </a:ext>
              </a:extLst>
            </p:cNvPr>
            <p:cNvSpPr txBox="1"/>
            <p:nvPr/>
          </p:nvSpPr>
          <p:spPr>
            <a:xfrm>
              <a:off x="0" y="-47625"/>
              <a:ext cx="1127478" cy="23605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615" tIns="50615" rIns="50615" bIns="50615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6DAA6F8-F1F2-90D4-56B8-9EF6AC1477FC}"/>
              </a:ext>
            </a:extLst>
          </p:cNvPr>
          <p:cNvSpPr txBox="1"/>
          <p:nvPr/>
        </p:nvSpPr>
        <p:spPr>
          <a:xfrm>
            <a:off x="16167547" y="441423"/>
            <a:ext cx="1752196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3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995AC632-6D7A-71A5-6136-6ED9C478C453}"/>
              </a:ext>
            </a:extLst>
          </p:cNvPr>
          <p:cNvSpPr/>
          <p:nvPr/>
        </p:nvSpPr>
        <p:spPr>
          <a:xfrm>
            <a:off x="15357390" y="405205"/>
            <a:ext cx="680024" cy="668924"/>
          </a:xfrm>
          <a:custGeom>
            <a:avLst/>
            <a:gdLst/>
            <a:ahLst/>
            <a:cxnLst/>
            <a:rect l="l" t="t" r="r" b="b"/>
            <a:pathLst>
              <a:path w="967432" h="967432">
                <a:moveTo>
                  <a:pt x="0" y="0"/>
                </a:moveTo>
                <a:lnTo>
                  <a:pt x="967432" y="0"/>
                </a:lnTo>
                <a:lnTo>
                  <a:pt x="967432" y="967433"/>
                </a:lnTo>
                <a:lnTo>
                  <a:pt x="0" y="96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DF6676BB-5405-B723-0687-78B8169E52C8}"/>
              </a:ext>
            </a:extLst>
          </p:cNvPr>
          <p:cNvSpPr txBox="1"/>
          <p:nvPr/>
        </p:nvSpPr>
        <p:spPr>
          <a:xfrm>
            <a:off x="4987855" y="472428"/>
            <a:ext cx="905493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  <a:r>
              <a:rPr lang="en-US" sz="6500" b="1" spc="390" dirty="0">
                <a:solidFill>
                  <a:srgbClr val="FFFFFF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  </a:t>
            </a:r>
            <a:r>
              <a:rPr lang="en-US" sz="6500" b="1" spc="390" dirty="0">
                <a:latin typeface="Barlow Condensed Bold"/>
                <a:ea typeface="29LT Bukra Bold"/>
                <a:cs typeface="29LT Bukra Bold"/>
                <a:sym typeface="Barlow Condensed Bold"/>
              </a:rPr>
              <a:t>System Methodology</a:t>
            </a:r>
            <a:endParaRPr lang="en-US" sz="6500" b="1" dirty="0"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AC89D0CC-E352-1CEE-941E-6C69038E72A3}"/>
              </a:ext>
            </a:extLst>
          </p:cNvPr>
          <p:cNvGrpSpPr/>
          <p:nvPr/>
        </p:nvGrpSpPr>
        <p:grpSpPr>
          <a:xfrm flipH="1">
            <a:off x="296698" y="1925197"/>
            <a:ext cx="45719" cy="8088537"/>
            <a:chOff x="0" y="0"/>
            <a:chExt cx="12543" cy="458362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6B37B7A1-EBE2-5482-194A-27984718AF6B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28252531-8240-D80B-FDFD-6B5147AB3AD9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F1E49C62-6465-9D17-2428-A583F2888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211513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Freeform 43">
            <a:extLst>
              <a:ext uri="{FF2B5EF4-FFF2-40B4-BE49-F238E27FC236}">
                <a16:creationId xmlns:a16="http://schemas.microsoft.com/office/drawing/2014/main" id="{597F778D-795C-5328-7038-B2939BCDB9A9}"/>
              </a:ext>
            </a:extLst>
          </p:cNvPr>
          <p:cNvSpPr/>
          <p:nvPr/>
        </p:nvSpPr>
        <p:spPr>
          <a:xfrm>
            <a:off x="3968246" y="520290"/>
            <a:ext cx="867705" cy="773932"/>
          </a:xfrm>
          <a:custGeom>
            <a:avLst/>
            <a:gdLst/>
            <a:ahLst/>
            <a:cxnLst/>
            <a:rect l="l" t="t" r="r" b="b"/>
            <a:pathLst>
              <a:path w="1187960" h="1187960">
                <a:moveTo>
                  <a:pt x="0" y="0"/>
                </a:moveTo>
                <a:lnTo>
                  <a:pt x="1187960" y="0"/>
                </a:lnTo>
                <a:lnTo>
                  <a:pt x="1187960" y="1187960"/>
                </a:lnTo>
                <a:lnTo>
                  <a:pt x="0" y="1187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2E0C879-69D0-6A47-F24C-FEC512BEE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8624" y="3375893"/>
            <a:ext cx="8409375" cy="4810125"/>
          </a:xfrm>
          <a:prstGeom prst="rect">
            <a:avLst/>
          </a:prstGeom>
        </p:spPr>
      </p:pic>
      <p:sp>
        <p:nvSpPr>
          <p:cNvPr id="31" name="Freeform 11">
            <a:extLst>
              <a:ext uri="{FF2B5EF4-FFF2-40B4-BE49-F238E27FC236}">
                <a16:creationId xmlns:a16="http://schemas.microsoft.com/office/drawing/2014/main" id="{77E5670E-FF6F-7EA9-6E1A-876928293F52}"/>
              </a:ext>
            </a:extLst>
          </p:cNvPr>
          <p:cNvSpPr/>
          <p:nvPr/>
        </p:nvSpPr>
        <p:spPr>
          <a:xfrm>
            <a:off x="1456886" y="2857500"/>
            <a:ext cx="8714151" cy="5758680"/>
          </a:xfrm>
          <a:custGeom>
            <a:avLst/>
            <a:gdLst/>
            <a:ahLst/>
            <a:cxnLst/>
            <a:rect l="l" t="t" r="r" b="b"/>
            <a:pathLst>
              <a:path w="8714151" h="5758680">
                <a:moveTo>
                  <a:pt x="0" y="0"/>
                </a:moveTo>
                <a:lnTo>
                  <a:pt x="8714151" y="0"/>
                </a:lnTo>
                <a:lnTo>
                  <a:pt x="8714151" y="5758680"/>
                </a:lnTo>
                <a:lnTo>
                  <a:pt x="0" y="5758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24084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DA5339E6-FE3A-DE1D-789E-8246AA5C277C}"/>
              </a:ext>
            </a:extLst>
          </p:cNvPr>
          <p:cNvSpPr txBox="1"/>
          <p:nvPr/>
        </p:nvSpPr>
        <p:spPr>
          <a:xfrm>
            <a:off x="2572824" y="4249873"/>
            <a:ext cx="7182116" cy="350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3"/>
              </a:lnSpc>
            </a:pPr>
            <a:r>
              <a:rPr lang="en-US" sz="31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Support Iterative Development</a:t>
            </a:r>
          </a:p>
          <a:p>
            <a:pPr algn="l">
              <a:lnSpc>
                <a:spcPts val="5673"/>
              </a:lnSpc>
            </a:pPr>
            <a:r>
              <a:rPr lang="en-US" sz="31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Adapts to Changing Requirements</a:t>
            </a:r>
          </a:p>
          <a:p>
            <a:pPr algn="l">
              <a:lnSpc>
                <a:spcPts val="5673"/>
              </a:lnSpc>
            </a:pPr>
            <a:r>
              <a:rPr lang="en-US" sz="31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Continuous Feedback</a:t>
            </a:r>
          </a:p>
          <a:p>
            <a:pPr algn="l">
              <a:lnSpc>
                <a:spcPts val="5673"/>
              </a:lnSpc>
            </a:pPr>
            <a:r>
              <a:rPr lang="en-US" sz="31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Early Testing and Issue Resolution</a:t>
            </a:r>
          </a:p>
          <a:p>
            <a:pPr algn="l">
              <a:lnSpc>
                <a:spcPts val="5673"/>
              </a:lnSpc>
            </a:pPr>
            <a:r>
              <a:rPr lang="en-US" sz="31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Modular Development Kit</a:t>
            </a:r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5D27CA34-3BE0-66CD-5931-91617823149D}"/>
              </a:ext>
            </a:extLst>
          </p:cNvPr>
          <p:cNvSpPr/>
          <p:nvPr/>
        </p:nvSpPr>
        <p:spPr>
          <a:xfrm>
            <a:off x="1848787" y="4505246"/>
            <a:ext cx="550163" cy="391897"/>
          </a:xfrm>
          <a:custGeom>
            <a:avLst/>
            <a:gdLst/>
            <a:ahLst/>
            <a:cxnLst/>
            <a:rect l="l" t="t" r="r" b="b"/>
            <a:pathLst>
              <a:path w="550163" h="391897">
                <a:moveTo>
                  <a:pt x="0" y="0"/>
                </a:moveTo>
                <a:lnTo>
                  <a:pt x="550163" y="0"/>
                </a:lnTo>
                <a:lnTo>
                  <a:pt x="550163" y="391897"/>
                </a:lnTo>
                <a:lnTo>
                  <a:pt x="0" y="3918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C7594FCE-9E12-DDE3-A337-48F789351FE4}"/>
              </a:ext>
            </a:extLst>
          </p:cNvPr>
          <p:cNvSpPr/>
          <p:nvPr/>
        </p:nvSpPr>
        <p:spPr>
          <a:xfrm>
            <a:off x="1848787" y="5156434"/>
            <a:ext cx="550163" cy="391897"/>
          </a:xfrm>
          <a:custGeom>
            <a:avLst/>
            <a:gdLst/>
            <a:ahLst/>
            <a:cxnLst/>
            <a:rect l="l" t="t" r="r" b="b"/>
            <a:pathLst>
              <a:path w="550163" h="391897">
                <a:moveTo>
                  <a:pt x="0" y="0"/>
                </a:moveTo>
                <a:lnTo>
                  <a:pt x="550163" y="0"/>
                </a:lnTo>
                <a:lnTo>
                  <a:pt x="550163" y="391897"/>
                </a:lnTo>
                <a:lnTo>
                  <a:pt x="0" y="3918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6" name="Freeform 13">
            <a:extLst>
              <a:ext uri="{FF2B5EF4-FFF2-40B4-BE49-F238E27FC236}">
                <a16:creationId xmlns:a16="http://schemas.microsoft.com/office/drawing/2014/main" id="{6478A132-B66F-01FF-ACF2-366C2FCD66E5}"/>
              </a:ext>
            </a:extLst>
          </p:cNvPr>
          <p:cNvSpPr/>
          <p:nvPr/>
        </p:nvSpPr>
        <p:spPr>
          <a:xfrm>
            <a:off x="1848787" y="5923447"/>
            <a:ext cx="550163" cy="391897"/>
          </a:xfrm>
          <a:custGeom>
            <a:avLst/>
            <a:gdLst/>
            <a:ahLst/>
            <a:cxnLst/>
            <a:rect l="l" t="t" r="r" b="b"/>
            <a:pathLst>
              <a:path w="550163" h="391897">
                <a:moveTo>
                  <a:pt x="0" y="0"/>
                </a:moveTo>
                <a:lnTo>
                  <a:pt x="550163" y="0"/>
                </a:lnTo>
                <a:lnTo>
                  <a:pt x="550163" y="391897"/>
                </a:lnTo>
                <a:lnTo>
                  <a:pt x="0" y="3918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38" name="Freeform 13">
            <a:extLst>
              <a:ext uri="{FF2B5EF4-FFF2-40B4-BE49-F238E27FC236}">
                <a16:creationId xmlns:a16="http://schemas.microsoft.com/office/drawing/2014/main" id="{133087D6-FAB6-3C91-2126-53A5AAAC6E54}"/>
              </a:ext>
            </a:extLst>
          </p:cNvPr>
          <p:cNvSpPr/>
          <p:nvPr/>
        </p:nvSpPr>
        <p:spPr>
          <a:xfrm>
            <a:off x="1848786" y="6646913"/>
            <a:ext cx="550163" cy="391897"/>
          </a:xfrm>
          <a:custGeom>
            <a:avLst/>
            <a:gdLst/>
            <a:ahLst/>
            <a:cxnLst/>
            <a:rect l="l" t="t" r="r" b="b"/>
            <a:pathLst>
              <a:path w="550163" h="391897">
                <a:moveTo>
                  <a:pt x="0" y="0"/>
                </a:moveTo>
                <a:lnTo>
                  <a:pt x="550163" y="0"/>
                </a:lnTo>
                <a:lnTo>
                  <a:pt x="550163" y="391897"/>
                </a:lnTo>
                <a:lnTo>
                  <a:pt x="0" y="3918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39" name="Freeform 13">
            <a:extLst>
              <a:ext uri="{FF2B5EF4-FFF2-40B4-BE49-F238E27FC236}">
                <a16:creationId xmlns:a16="http://schemas.microsoft.com/office/drawing/2014/main" id="{BE140381-9BBA-2A14-4891-8B0BD7F3F254}"/>
              </a:ext>
            </a:extLst>
          </p:cNvPr>
          <p:cNvSpPr/>
          <p:nvPr/>
        </p:nvSpPr>
        <p:spPr>
          <a:xfrm>
            <a:off x="1927249" y="7319874"/>
            <a:ext cx="550163" cy="391897"/>
          </a:xfrm>
          <a:custGeom>
            <a:avLst/>
            <a:gdLst/>
            <a:ahLst/>
            <a:cxnLst/>
            <a:rect l="l" t="t" r="r" b="b"/>
            <a:pathLst>
              <a:path w="550163" h="391897">
                <a:moveTo>
                  <a:pt x="0" y="0"/>
                </a:moveTo>
                <a:lnTo>
                  <a:pt x="550163" y="0"/>
                </a:lnTo>
                <a:lnTo>
                  <a:pt x="550163" y="391897"/>
                </a:lnTo>
                <a:lnTo>
                  <a:pt x="0" y="3918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40" name="TextBox 20">
            <a:extLst>
              <a:ext uri="{FF2B5EF4-FFF2-40B4-BE49-F238E27FC236}">
                <a16:creationId xmlns:a16="http://schemas.microsoft.com/office/drawing/2014/main" id="{577164AE-555E-15D3-1A3A-741112901ADF}"/>
              </a:ext>
            </a:extLst>
          </p:cNvPr>
          <p:cNvSpPr txBox="1"/>
          <p:nvPr/>
        </p:nvSpPr>
        <p:spPr>
          <a:xfrm>
            <a:off x="3124200" y="3006569"/>
            <a:ext cx="905493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 dirty="0">
                <a:solidFill>
                  <a:srgbClr val="00B0F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Agile Methodology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54708E8-6F40-621A-B277-1D0C9E4835EB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FD1A482-98F5-F4A0-ADCB-4372CD3D0FAE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57948A0-6AF3-05F8-A28B-C30B5E2A0DA1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Freeform 59">
            <a:extLst>
              <a:ext uri="{FF2B5EF4-FFF2-40B4-BE49-F238E27FC236}">
                <a16:creationId xmlns:a16="http://schemas.microsoft.com/office/drawing/2014/main" id="{D0E16876-32EC-CAF6-66D6-756A61E720CD}"/>
              </a:ext>
            </a:extLst>
          </p:cNvPr>
          <p:cNvSpPr/>
          <p:nvPr/>
        </p:nvSpPr>
        <p:spPr>
          <a:xfrm>
            <a:off x="2009731" y="1793563"/>
            <a:ext cx="1114469" cy="1349554"/>
          </a:xfrm>
          <a:custGeom>
            <a:avLst/>
            <a:gdLst/>
            <a:ahLst/>
            <a:cxnLst/>
            <a:rect l="l" t="t" r="r" b="b"/>
            <a:pathLst>
              <a:path w="2460142" h="3042061">
                <a:moveTo>
                  <a:pt x="0" y="0"/>
                </a:moveTo>
                <a:lnTo>
                  <a:pt x="2460143" y="0"/>
                </a:lnTo>
                <a:lnTo>
                  <a:pt x="2460143" y="3042061"/>
                </a:lnTo>
                <a:lnTo>
                  <a:pt x="0" y="30420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99074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F41C8-4D1B-B26C-4956-BC5C1B6DB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>
            <a:extLst>
              <a:ext uri="{FF2B5EF4-FFF2-40B4-BE49-F238E27FC236}">
                <a16:creationId xmlns:a16="http://schemas.microsoft.com/office/drawing/2014/main" id="{4E35618F-8631-0DCD-A053-A99E7B366FE7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258B0E2-5C9C-85F1-272B-0481B132750F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2F0231CD-320F-C9AA-DE1C-595A845EF1B6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0D80F6D4-531E-46EB-7640-B16B811BF411}"/>
              </a:ext>
            </a:extLst>
          </p:cNvPr>
          <p:cNvSpPr txBox="1"/>
          <p:nvPr/>
        </p:nvSpPr>
        <p:spPr>
          <a:xfrm>
            <a:off x="1475029" y="684118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61D21D2E-0230-1DBB-1B70-A3CC80730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3266"/>
            <a:ext cx="1028701" cy="1028701"/>
          </a:xfrm>
          <a:prstGeom prst="rect">
            <a:avLst/>
          </a:prstGeom>
        </p:spPr>
      </p:pic>
      <p:grpSp>
        <p:nvGrpSpPr>
          <p:cNvPr id="10" name="Group 26">
            <a:extLst>
              <a:ext uri="{FF2B5EF4-FFF2-40B4-BE49-F238E27FC236}">
                <a16:creationId xmlns:a16="http://schemas.microsoft.com/office/drawing/2014/main" id="{72C11479-2895-B0D6-C3EA-0A734CBE5573}"/>
              </a:ext>
            </a:extLst>
          </p:cNvPr>
          <p:cNvGrpSpPr/>
          <p:nvPr/>
        </p:nvGrpSpPr>
        <p:grpSpPr>
          <a:xfrm>
            <a:off x="15087600" y="469768"/>
            <a:ext cx="2971800" cy="722378"/>
            <a:chOff x="0" y="0"/>
            <a:chExt cx="1127478" cy="188428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0C5C37B6-1CC5-D6E9-3D6D-9E272F2262A3}"/>
                </a:ext>
              </a:extLst>
            </p:cNvPr>
            <p:cNvSpPr/>
            <p:nvPr/>
          </p:nvSpPr>
          <p:spPr>
            <a:xfrm>
              <a:off x="0" y="0"/>
              <a:ext cx="1127478" cy="188428"/>
            </a:xfrm>
            <a:custGeom>
              <a:avLst/>
              <a:gdLst/>
              <a:ahLst/>
              <a:cxnLst/>
              <a:rect l="l" t="t" r="r" b="b"/>
              <a:pathLst>
                <a:path w="1127478" h="188428">
                  <a:moveTo>
                    <a:pt x="0" y="0"/>
                  </a:moveTo>
                  <a:lnTo>
                    <a:pt x="1127478" y="0"/>
                  </a:lnTo>
                  <a:lnTo>
                    <a:pt x="1127478" y="188428"/>
                  </a:lnTo>
                  <a:lnTo>
                    <a:pt x="0" y="188428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2A940872-11B1-13A0-8CCF-2F9F0C7E22CD}"/>
                </a:ext>
              </a:extLst>
            </p:cNvPr>
            <p:cNvSpPr txBox="1"/>
            <p:nvPr/>
          </p:nvSpPr>
          <p:spPr>
            <a:xfrm>
              <a:off x="0" y="-47625"/>
              <a:ext cx="1127478" cy="23605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615" tIns="50615" rIns="50615" bIns="50615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940AE5-C39B-0AC4-095A-738E0E3CEF57}"/>
              </a:ext>
            </a:extLst>
          </p:cNvPr>
          <p:cNvSpPr txBox="1"/>
          <p:nvPr/>
        </p:nvSpPr>
        <p:spPr>
          <a:xfrm>
            <a:off x="16167547" y="441423"/>
            <a:ext cx="1752196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3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B2A92A03-7647-FCC2-0D20-E04D0AD92598}"/>
              </a:ext>
            </a:extLst>
          </p:cNvPr>
          <p:cNvSpPr/>
          <p:nvPr/>
        </p:nvSpPr>
        <p:spPr>
          <a:xfrm>
            <a:off x="15357390" y="405205"/>
            <a:ext cx="680024" cy="668924"/>
          </a:xfrm>
          <a:custGeom>
            <a:avLst/>
            <a:gdLst/>
            <a:ahLst/>
            <a:cxnLst/>
            <a:rect l="l" t="t" r="r" b="b"/>
            <a:pathLst>
              <a:path w="967432" h="967432">
                <a:moveTo>
                  <a:pt x="0" y="0"/>
                </a:moveTo>
                <a:lnTo>
                  <a:pt x="967432" y="0"/>
                </a:lnTo>
                <a:lnTo>
                  <a:pt x="967432" y="967433"/>
                </a:lnTo>
                <a:lnTo>
                  <a:pt x="0" y="96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4E5A1F34-710F-0DEC-833A-60838F1A4307}"/>
              </a:ext>
            </a:extLst>
          </p:cNvPr>
          <p:cNvSpPr txBox="1"/>
          <p:nvPr/>
        </p:nvSpPr>
        <p:spPr>
          <a:xfrm>
            <a:off x="5522404" y="399190"/>
            <a:ext cx="905493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  <a:r>
              <a:rPr lang="en-US" sz="6500" b="1" spc="390" dirty="0">
                <a:solidFill>
                  <a:srgbClr val="FFFFFF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  </a:t>
            </a:r>
            <a:r>
              <a:rPr lang="en-US" sz="6500" b="1" spc="390" dirty="0">
                <a:latin typeface="Barlow Condensed Bold"/>
                <a:ea typeface="29LT Bukra Bold"/>
                <a:cs typeface="29LT Bukra Bold"/>
                <a:sym typeface="Barlow Condensed Bold"/>
              </a:rPr>
              <a:t>System Requirements</a:t>
            </a:r>
            <a:endParaRPr lang="en-US" sz="6500" b="1" dirty="0"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27" name="Freeform 43">
            <a:extLst>
              <a:ext uri="{FF2B5EF4-FFF2-40B4-BE49-F238E27FC236}">
                <a16:creationId xmlns:a16="http://schemas.microsoft.com/office/drawing/2014/main" id="{F060252D-5938-B389-9134-D05D8E7839B5}"/>
              </a:ext>
            </a:extLst>
          </p:cNvPr>
          <p:cNvSpPr/>
          <p:nvPr/>
        </p:nvSpPr>
        <p:spPr>
          <a:xfrm>
            <a:off x="3968246" y="520290"/>
            <a:ext cx="867705" cy="773932"/>
          </a:xfrm>
          <a:custGeom>
            <a:avLst/>
            <a:gdLst/>
            <a:ahLst/>
            <a:cxnLst/>
            <a:rect l="l" t="t" r="r" b="b"/>
            <a:pathLst>
              <a:path w="1187960" h="1187960">
                <a:moveTo>
                  <a:pt x="0" y="0"/>
                </a:moveTo>
                <a:lnTo>
                  <a:pt x="1187960" y="0"/>
                </a:lnTo>
                <a:lnTo>
                  <a:pt x="1187960" y="1187960"/>
                </a:lnTo>
                <a:lnTo>
                  <a:pt x="0" y="1187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74B6CB3-0386-8DDC-1568-8BC31FD8896B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80F292F-EA84-05E7-9254-DF1456088690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7F18492-1312-57AD-2568-B60433E6D845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extBox 20">
            <a:extLst>
              <a:ext uri="{FF2B5EF4-FFF2-40B4-BE49-F238E27FC236}">
                <a16:creationId xmlns:a16="http://schemas.microsoft.com/office/drawing/2014/main" id="{F1877396-594E-078C-2F0E-2BF47F55D1DC}"/>
              </a:ext>
            </a:extLst>
          </p:cNvPr>
          <p:cNvSpPr txBox="1"/>
          <p:nvPr/>
        </p:nvSpPr>
        <p:spPr>
          <a:xfrm>
            <a:off x="1257301" y="2552700"/>
            <a:ext cx="5638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600" b="1" spc="270" dirty="0">
                <a:solidFill>
                  <a:srgbClr val="FFFFFF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👨🏻‍💻  </a:t>
            </a:r>
            <a:r>
              <a:rPr lang="en-US" sz="6500" b="1" dirty="0">
                <a:solidFill>
                  <a:srgbClr val="00B0F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Software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3195E-E424-ECC0-BCB8-2B872256A0A8}"/>
              </a:ext>
            </a:extLst>
          </p:cNvPr>
          <p:cNvSpPr txBox="1"/>
          <p:nvPr/>
        </p:nvSpPr>
        <p:spPr>
          <a:xfrm>
            <a:off x="1445532" y="3961015"/>
            <a:ext cx="7836581" cy="4547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Unity 2022.3.57f1 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Vuforia Engine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ARCore</a:t>
            </a:r>
            <a:r>
              <a:rPr lang="en-US" sz="28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XR Plugin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Sketchfab</a:t>
            </a:r>
            <a:endParaRPr lang="en-US" sz="28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Figma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Android Studio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Meshy.ai</a:t>
            </a:r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135CD63A-6939-38F2-E7B1-EFE1A9F58388}"/>
              </a:ext>
            </a:extLst>
          </p:cNvPr>
          <p:cNvSpPr/>
          <p:nvPr/>
        </p:nvSpPr>
        <p:spPr>
          <a:xfrm>
            <a:off x="6036543" y="3839601"/>
            <a:ext cx="3225904" cy="1117636"/>
          </a:xfrm>
          <a:custGeom>
            <a:avLst/>
            <a:gdLst/>
            <a:ahLst/>
            <a:cxnLst/>
            <a:rect l="l" t="t" r="r" b="b"/>
            <a:pathLst>
              <a:path w="3225904" h="1117636">
                <a:moveTo>
                  <a:pt x="0" y="0"/>
                </a:moveTo>
                <a:lnTo>
                  <a:pt x="3225904" y="0"/>
                </a:lnTo>
                <a:lnTo>
                  <a:pt x="3225904" y="1117636"/>
                </a:lnTo>
                <a:lnTo>
                  <a:pt x="0" y="111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9" name="Freeform 15">
            <a:extLst>
              <a:ext uri="{FF2B5EF4-FFF2-40B4-BE49-F238E27FC236}">
                <a16:creationId xmlns:a16="http://schemas.microsoft.com/office/drawing/2014/main" id="{E4B961AC-CB3E-592F-5CD5-942AB1C19708}"/>
              </a:ext>
            </a:extLst>
          </p:cNvPr>
          <p:cNvSpPr/>
          <p:nvPr/>
        </p:nvSpPr>
        <p:spPr>
          <a:xfrm>
            <a:off x="5799839" y="5564914"/>
            <a:ext cx="3479814" cy="1496320"/>
          </a:xfrm>
          <a:custGeom>
            <a:avLst/>
            <a:gdLst/>
            <a:ahLst/>
            <a:cxnLst/>
            <a:rect l="l" t="t" r="r" b="b"/>
            <a:pathLst>
              <a:path w="3479814" h="1496320">
                <a:moveTo>
                  <a:pt x="0" y="0"/>
                </a:moveTo>
                <a:lnTo>
                  <a:pt x="3479814" y="0"/>
                </a:lnTo>
                <a:lnTo>
                  <a:pt x="3479814" y="1496320"/>
                </a:lnTo>
                <a:lnTo>
                  <a:pt x="0" y="14963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F606DD0-E60C-F836-8B1A-AC3DBBAAA09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8313" b="30723"/>
          <a:stretch>
            <a:fillRect/>
          </a:stretch>
        </p:blipFill>
        <p:spPr>
          <a:xfrm>
            <a:off x="5307806" y="7554822"/>
            <a:ext cx="4219575" cy="1295400"/>
          </a:xfrm>
          <a:prstGeom prst="rect">
            <a:avLst/>
          </a:prstGeom>
        </p:spPr>
      </p:pic>
      <p:sp>
        <p:nvSpPr>
          <p:cNvPr id="25" name="TextBox 20">
            <a:extLst>
              <a:ext uri="{FF2B5EF4-FFF2-40B4-BE49-F238E27FC236}">
                <a16:creationId xmlns:a16="http://schemas.microsoft.com/office/drawing/2014/main" id="{580E6AB7-ED27-DB3F-5832-ADB4CB67E279}"/>
              </a:ext>
            </a:extLst>
          </p:cNvPr>
          <p:cNvSpPr txBox="1"/>
          <p:nvPr/>
        </p:nvSpPr>
        <p:spPr>
          <a:xfrm>
            <a:off x="11404845" y="2552700"/>
            <a:ext cx="5638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 dirty="0">
                <a:solidFill>
                  <a:srgbClr val="00B0F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       Hardware </a:t>
            </a:r>
            <a:r>
              <a:rPr lang="en-US" sz="6600" b="1" spc="270" dirty="0">
                <a:solidFill>
                  <a:srgbClr val="FFFFFF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🛠️</a:t>
            </a:r>
            <a:endParaRPr lang="en-US" sz="6500" b="1" dirty="0">
              <a:solidFill>
                <a:srgbClr val="00B0F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23569CEA-5492-D1D4-9135-4E4657F13626}"/>
              </a:ext>
            </a:extLst>
          </p:cNvPr>
          <p:cNvGrpSpPr/>
          <p:nvPr/>
        </p:nvGrpSpPr>
        <p:grpSpPr>
          <a:xfrm rot="869313" flipH="1">
            <a:off x="9995059" y="2048802"/>
            <a:ext cx="45719" cy="8088537"/>
            <a:chOff x="0" y="0"/>
            <a:chExt cx="12543" cy="458362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F744F4F2-E977-ADEB-0611-02CBDF87E6A7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C7B6348A-99FE-94E3-E759-C8989657206A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3">
            <a:extLst>
              <a:ext uri="{FF2B5EF4-FFF2-40B4-BE49-F238E27FC236}">
                <a16:creationId xmlns:a16="http://schemas.microsoft.com/office/drawing/2014/main" id="{DD6E7722-0498-19E1-1366-F586EDCD4C16}"/>
              </a:ext>
            </a:extLst>
          </p:cNvPr>
          <p:cNvGrpSpPr/>
          <p:nvPr/>
        </p:nvGrpSpPr>
        <p:grpSpPr>
          <a:xfrm flipH="1">
            <a:off x="296698" y="1925197"/>
            <a:ext cx="45719" cy="8088537"/>
            <a:chOff x="0" y="0"/>
            <a:chExt cx="12543" cy="458362"/>
          </a:xfrm>
        </p:grpSpPr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591F3495-E55F-0D94-0A8E-1A96B0955374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F6769F4D-9FB2-29D5-0529-7AA5EC10E1F6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8F3A32E-251F-9528-77BC-79F3D864467D}"/>
              </a:ext>
            </a:extLst>
          </p:cNvPr>
          <p:cNvSpPr txBox="1"/>
          <p:nvPr/>
        </p:nvSpPr>
        <p:spPr>
          <a:xfrm>
            <a:off x="12326068" y="4178519"/>
            <a:ext cx="4317784" cy="1316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Android Smartphone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Laptop</a:t>
            </a:r>
          </a:p>
        </p:txBody>
      </p:sp>
      <p:sp>
        <p:nvSpPr>
          <p:cNvPr id="41" name="Freeform 13">
            <a:extLst>
              <a:ext uri="{FF2B5EF4-FFF2-40B4-BE49-F238E27FC236}">
                <a16:creationId xmlns:a16="http://schemas.microsoft.com/office/drawing/2014/main" id="{DB1EBEE7-4121-709C-3198-5F6C64B0C0D9}"/>
              </a:ext>
            </a:extLst>
          </p:cNvPr>
          <p:cNvSpPr/>
          <p:nvPr/>
        </p:nvSpPr>
        <p:spPr>
          <a:xfrm>
            <a:off x="11404845" y="6158588"/>
            <a:ext cx="2444064" cy="2751007"/>
          </a:xfrm>
          <a:custGeom>
            <a:avLst/>
            <a:gdLst/>
            <a:ahLst/>
            <a:cxnLst/>
            <a:rect l="l" t="t" r="r" b="b"/>
            <a:pathLst>
              <a:path w="2900732" h="3050483">
                <a:moveTo>
                  <a:pt x="0" y="0"/>
                </a:moveTo>
                <a:lnTo>
                  <a:pt x="2900732" y="0"/>
                </a:lnTo>
                <a:lnTo>
                  <a:pt x="2900732" y="3050484"/>
                </a:lnTo>
                <a:lnTo>
                  <a:pt x="0" y="3050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25AE2F1F-18B6-5183-CE73-FAC410458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740" y="6093071"/>
            <a:ext cx="1744240" cy="204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815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34F17-71B6-685A-6A03-E54118DE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>
            <a:extLst>
              <a:ext uri="{FF2B5EF4-FFF2-40B4-BE49-F238E27FC236}">
                <a16:creationId xmlns:a16="http://schemas.microsoft.com/office/drawing/2014/main" id="{3E61CCBA-D6BA-FD2F-69B7-6F1ED8051424}"/>
              </a:ext>
            </a:extLst>
          </p:cNvPr>
          <p:cNvGrpSpPr/>
          <p:nvPr/>
        </p:nvGrpSpPr>
        <p:grpSpPr>
          <a:xfrm>
            <a:off x="17259300" y="9382040"/>
            <a:ext cx="1028700" cy="904959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D6ED2DB-E956-F8F5-E497-33DC74CE6438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B96708C-E85A-547B-F04C-3B1D533F403C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FBB75809-C50D-DE86-1CA6-5A22A9E0109C}"/>
              </a:ext>
            </a:extLst>
          </p:cNvPr>
          <p:cNvSpPr txBox="1"/>
          <p:nvPr/>
        </p:nvSpPr>
        <p:spPr>
          <a:xfrm>
            <a:off x="1475029" y="684118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75A87DF4-0E07-6EB9-CD5C-A578EEDAF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3266"/>
            <a:ext cx="1028701" cy="1028701"/>
          </a:xfrm>
          <a:prstGeom prst="rect">
            <a:avLst/>
          </a:prstGeom>
        </p:spPr>
      </p:pic>
      <p:grpSp>
        <p:nvGrpSpPr>
          <p:cNvPr id="10" name="Group 26">
            <a:extLst>
              <a:ext uri="{FF2B5EF4-FFF2-40B4-BE49-F238E27FC236}">
                <a16:creationId xmlns:a16="http://schemas.microsoft.com/office/drawing/2014/main" id="{67D4A1B8-1815-9804-EF0E-62613F9DA684}"/>
              </a:ext>
            </a:extLst>
          </p:cNvPr>
          <p:cNvGrpSpPr/>
          <p:nvPr/>
        </p:nvGrpSpPr>
        <p:grpSpPr>
          <a:xfrm>
            <a:off x="15087600" y="469768"/>
            <a:ext cx="2971800" cy="722378"/>
            <a:chOff x="0" y="0"/>
            <a:chExt cx="1127478" cy="188428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0C5A0007-9777-039B-4671-81AB9142DB8D}"/>
                </a:ext>
              </a:extLst>
            </p:cNvPr>
            <p:cNvSpPr/>
            <p:nvPr/>
          </p:nvSpPr>
          <p:spPr>
            <a:xfrm>
              <a:off x="0" y="0"/>
              <a:ext cx="1127478" cy="188428"/>
            </a:xfrm>
            <a:custGeom>
              <a:avLst/>
              <a:gdLst/>
              <a:ahLst/>
              <a:cxnLst/>
              <a:rect l="l" t="t" r="r" b="b"/>
              <a:pathLst>
                <a:path w="1127478" h="188428">
                  <a:moveTo>
                    <a:pt x="0" y="0"/>
                  </a:moveTo>
                  <a:lnTo>
                    <a:pt x="1127478" y="0"/>
                  </a:lnTo>
                  <a:lnTo>
                    <a:pt x="1127478" y="188428"/>
                  </a:lnTo>
                  <a:lnTo>
                    <a:pt x="0" y="188428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8190EB7C-B9EF-9493-C8CB-5E991276D4F4}"/>
                </a:ext>
              </a:extLst>
            </p:cNvPr>
            <p:cNvSpPr txBox="1"/>
            <p:nvPr/>
          </p:nvSpPr>
          <p:spPr>
            <a:xfrm>
              <a:off x="0" y="-47625"/>
              <a:ext cx="1127478" cy="23605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615" tIns="50615" rIns="50615" bIns="50615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6142666-94DC-F347-67B1-C7F86F5C0761}"/>
              </a:ext>
            </a:extLst>
          </p:cNvPr>
          <p:cNvSpPr txBox="1"/>
          <p:nvPr/>
        </p:nvSpPr>
        <p:spPr>
          <a:xfrm>
            <a:off x="16167547" y="441423"/>
            <a:ext cx="1752196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4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3965C69B-B57D-C217-6CB1-1EAFE7CDA1F9}"/>
              </a:ext>
            </a:extLst>
          </p:cNvPr>
          <p:cNvSpPr/>
          <p:nvPr/>
        </p:nvSpPr>
        <p:spPr>
          <a:xfrm>
            <a:off x="15357390" y="405205"/>
            <a:ext cx="680024" cy="668924"/>
          </a:xfrm>
          <a:custGeom>
            <a:avLst/>
            <a:gdLst/>
            <a:ahLst/>
            <a:cxnLst/>
            <a:rect l="l" t="t" r="r" b="b"/>
            <a:pathLst>
              <a:path w="967432" h="967432">
                <a:moveTo>
                  <a:pt x="0" y="0"/>
                </a:moveTo>
                <a:lnTo>
                  <a:pt x="967432" y="0"/>
                </a:lnTo>
                <a:lnTo>
                  <a:pt x="967432" y="967433"/>
                </a:lnTo>
                <a:lnTo>
                  <a:pt x="0" y="96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6D1C9158-7EFC-18EC-BC5B-273330D5706B}"/>
              </a:ext>
            </a:extLst>
          </p:cNvPr>
          <p:cNvSpPr txBox="1"/>
          <p:nvPr/>
        </p:nvSpPr>
        <p:spPr>
          <a:xfrm>
            <a:off x="5522404" y="399190"/>
            <a:ext cx="905493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  <a:r>
              <a:rPr lang="en-US" sz="6500" b="1" spc="390" dirty="0">
                <a:solidFill>
                  <a:srgbClr val="FFFFFF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  </a:t>
            </a:r>
            <a:r>
              <a:rPr lang="en-US" sz="6500" b="1" spc="390" dirty="0">
                <a:latin typeface="Barlow Condensed Bold"/>
                <a:ea typeface="29LT Bukra Bold"/>
                <a:cs typeface="29LT Bukra Bold"/>
                <a:sym typeface="Barlow Condensed Bold"/>
              </a:rPr>
              <a:t>System Design</a:t>
            </a:r>
            <a:endParaRPr lang="en-US" sz="6500" b="1" dirty="0"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CCFDD27-7256-6927-92BF-73A6FC400CE0}"/>
              </a:ext>
            </a:extLst>
          </p:cNvPr>
          <p:cNvGrpSpPr/>
          <p:nvPr/>
        </p:nvGrpSpPr>
        <p:grpSpPr>
          <a:xfrm>
            <a:off x="17943677" y="766822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6F19AF5-C72D-1415-36EE-1D8ECE4B2AFA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38C9E1C-E7AB-CC68-7A7D-D7481BA03772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3">
            <a:extLst>
              <a:ext uri="{FF2B5EF4-FFF2-40B4-BE49-F238E27FC236}">
                <a16:creationId xmlns:a16="http://schemas.microsoft.com/office/drawing/2014/main" id="{9784CBB1-6DF1-29DA-2884-3058EB433087}"/>
              </a:ext>
            </a:extLst>
          </p:cNvPr>
          <p:cNvGrpSpPr/>
          <p:nvPr/>
        </p:nvGrpSpPr>
        <p:grpSpPr>
          <a:xfrm flipH="1">
            <a:off x="296698" y="1925197"/>
            <a:ext cx="45719" cy="8088537"/>
            <a:chOff x="0" y="0"/>
            <a:chExt cx="12543" cy="458362"/>
          </a:xfrm>
        </p:grpSpPr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EF4951DE-4AD6-CCB5-10BB-CCF03957D671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99FA82D6-10A4-0DDF-3358-DA259C9B33B0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FAA6E-0D8C-80C7-116D-454924AA5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52" y="2497360"/>
            <a:ext cx="10552113" cy="70684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BFFBB6-78D9-34A7-1106-92ED8CE0E4A6}"/>
              </a:ext>
            </a:extLst>
          </p:cNvPr>
          <p:cNvSpPr txBox="1"/>
          <p:nvPr/>
        </p:nvSpPr>
        <p:spPr>
          <a:xfrm>
            <a:off x="11506200" y="2615260"/>
            <a:ext cx="6324599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Client (Unity, Android)</a:t>
            </a:r>
          </a:p>
          <a:p>
            <a:pPr marL="914400" lvl="1" indent="-457200"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AR Foundation + </a:t>
            </a:r>
            <a:r>
              <a:rPr lang="en-US" sz="24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ARCore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914400" lvl="1" indent="-457200"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Vuforia Engine</a:t>
            </a:r>
          </a:p>
          <a:p>
            <a:pPr marL="457200" indent="-457200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AI &amp; OCR</a:t>
            </a:r>
          </a:p>
          <a:p>
            <a:pPr marL="914400" lvl="1" indent="-457200"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OpenAI</a:t>
            </a:r>
          </a:p>
          <a:p>
            <a:pPr marL="914400" lvl="1" indent="-457200"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TTS, STT</a:t>
            </a:r>
          </a:p>
          <a:p>
            <a:pPr marL="914400" lvl="1" indent="-457200"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EasyOCR</a:t>
            </a:r>
            <a:endParaRPr lang="en-US" sz="24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Assets &amp; Logic</a:t>
            </a:r>
          </a:p>
          <a:p>
            <a:pPr marL="914400" lvl="1" indent="-457200"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3D Models, C# Scripts, Unity Assets, etc.</a:t>
            </a:r>
          </a:p>
          <a:p>
            <a:pPr marL="457200" indent="-457200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Storage</a:t>
            </a:r>
          </a:p>
          <a:p>
            <a:pPr marL="914400" lvl="1" indent="-457200"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Local: Quiz history, chatbot records, TTS audio files</a:t>
            </a: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A6DED6CC-759F-F096-A9DF-ED33EC1C6163}"/>
              </a:ext>
            </a:extLst>
          </p:cNvPr>
          <p:cNvSpPr txBox="1"/>
          <p:nvPr/>
        </p:nvSpPr>
        <p:spPr>
          <a:xfrm>
            <a:off x="11506199" y="1559712"/>
            <a:ext cx="643747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400" b="1" spc="390" dirty="0">
                <a:solidFill>
                  <a:srgbClr val="00B0F0"/>
                </a:solidFill>
                <a:latin typeface="Barlow Condensed Bold"/>
                <a:ea typeface="29LT Bukra Bold"/>
                <a:cs typeface="29LT Bukra Bold"/>
                <a:sym typeface="Barlow Condensed Bold"/>
              </a:rPr>
              <a:t>System Architecture</a:t>
            </a:r>
            <a:endParaRPr lang="en-US" sz="5400" b="1" dirty="0">
              <a:solidFill>
                <a:srgbClr val="00B0F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38" name="Freeform 11">
            <a:extLst>
              <a:ext uri="{FF2B5EF4-FFF2-40B4-BE49-F238E27FC236}">
                <a16:creationId xmlns:a16="http://schemas.microsoft.com/office/drawing/2014/main" id="{1A68B429-268A-878A-3958-6C6DCEC0D387}"/>
              </a:ext>
            </a:extLst>
          </p:cNvPr>
          <p:cNvSpPr/>
          <p:nvPr/>
        </p:nvSpPr>
        <p:spPr>
          <a:xfrm>
            <a:off x="4947277" y="382537"/>
            <a:ext cx="721057" cy="896839"/>
          </a:xfrm>
          <a:custGeom>
            <a:avLst/>
            <a:gdLst/>
            <a:ahLst/>
            <a:cxnLst/>
            <a:rect l="l" t="t" r="r" b="b"/>
            <a:pathLst>
              <a:path w="1033846" h="1229495">
                <a:moveTo>
                  <a:pt x="0" y="0"/>
                </a:moveTo>
                <a:lnTo>
                  <a:pt x="1033846" y="0"/>
                </a:lnTo>
                <a:lnTo>
                  <a:pt x="1033846" y="1229495"/>
                </a:lnTo>
                <a:lnTo>
                  <a:pt x="0" y="1229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763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60626-DDBA-FC0E-1236-66EF5C39E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>
            <a:extLst>
              <a:ext uri="{FF2B5EF4-FFF2-40B4-BE49-F238E27FC236}">
                <a16:creationId xmlns:a16="http://schemas.microsoft.com/office/drawing/2014/main" id="{F031F1B2-BAD1-6FC1-5F51-E97116E460BD}"/>
              </a:ext>
            </a:extLst>
          </p:cNvPr>
          <p:cNvGrpSpPr/>
          <p:nvPr/>
        </p:nvGrpSpPr>
        <p:grpSpPr>
          <a:xfrm>
            <a:off x="17259300" y="9382040"/>
            <a:ext cx="1028700" cy="904959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B6673639-0E86-C92F-E8A5-888C11098E26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1F8AFA3-7614-FF0C-FCDC-1CB42EC96FD5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2E5DFA62-D899-84CA-29FF-716F56EF6CDA}"/>
              </a:ext>
            </a:extLst>
          </p:cNvPr>
          <p:cNvSpPr txBox="1"/>
          <p:nvPr/>
        </p:nvSpPr>
        <p:spPr>
          <a:xfrm>
            <a:off x="1475029" y="684118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1F929A97-A17F-FF2F-A14C-8631B5830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3266"/>
            <a:ext cx="1028701" cy="1028701"/>
          </a:xfrm>
          <a:prstGeom prst="rect">
            <a:avLst/>
          </a:prstGeom>
        </p:spPr>
      </p:pic>
      <p:grpSp>
        <p:nvGrpSpPr>
          <p:cNvPr id="10" name="Group 26">
            <a:extLst>
              <a:ext uri="{FF2B5EF4-FFF2-40B4-BE49-F238E27FC236}">
                <a16:creationId xmlns:a16="http://schemas.microsoft.com/office/drawing/2014/main" id="{269F8A14-67F8-EF4C-8727-6C3DBA383B3A}"/>
              </a:ext>
            </a:extLst>
          </p:cNvPr>
          <p:cNvGrpSpPr/>
          <p:nvPr/>
        </p:nvGrpSpPr>
        <p:grpSpPr>
          <a:xfrm>
            <a:off x="15087600" y="469768"/>
            <a:ext cx="2971800" cy="722378"/>
            <a:chOff x="0" y="0"/>
            <a:chExt cx="1127478" cy="188428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01266E5B-72ED-87F5-9B3C-DA843B2F160F}"/>
                </a:ext>
              </a:extLst>
            </p:cNvPr>
            <p:cNvSpPr/>
            <p:nvPr/>
          </p:nvSpPr>
          <p:spPr>
            <a:xfrm>
              <a:off x="0" y="0"/>
              <a:ext cx="1127478" cy="188428"/>
            </a:xfrm>
            <a:custGeom>
              <a:avLst/>
              <a:gdLst/>
              <a:ahLst/>
              <a:cxnLst/>
              <a:rect l="l" t="t" r="r" b="b"/>
              <a:pathLst>
                <a:path w="1127478" h="188428">
                  <a:moveTo>
                    <a:pt x="0" y="0"/>
                  </a:moveTo>
                  <a:lnTo>
                    <a:pt x="1127478" y="0"/>
                  </a:lnTo>
                  <a:lnTo>
                    <a:pt x="1127478" y="188428"/>
                  </a:lnTo>
                  <a:lnTo>
                    <a:pt x="0" y="188428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FBE044A2-0462-B2A5-99D4-CCF25BB2CC18}"/>
                </a:ext>
              </a:extLst>
            </p:cNvPr>
            <p:cNvSpPr txBox="1"/>
            <p:nvPr/>
          </p:nvSpPr>
          <p:spPr>
            <a:xfrm>
              <a:off x="0" y="-47625"/>
              <a:ext cx="1127478" cy="23605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615" tIns="50615" rIns="50615" bIns="50615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6F4F75-FE8E-9211-D31A-61A675BB4D79}"/>
              </a:ext>
            </a:extLst>
          </p:cNvPr>
          <p:cNvSpPr txBox="1"/>
          <p:nvPr/>
        </p:nvSpPr>
        <p:spPr>
          <a:xfrm>
            <a:off x="16167547" y="441423"/>
            <a:ext cx="1752196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4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0EE17EAB-20FD-D6F1-C1AE-36D566190FA1}"/>
              </a:ext>
            </a:extLst>
          </p:cNvPr>
          <p:cNvSpPr/>
          <p:nvPr/>
        </p:nvSpPr>
        <p:spPr>
          <a:xfrm>
            <a:off x="15357390" y="405205"/>
            <a:ext cx="680024" cy="668924"/>
          </a:xfrm>
          <a:custGeom>
            <a:avLst/>
            <a:gdLst/>
            <a:ahLst/>
            <a:cxnLst/>
            <a:rect l="l" t="t" r="r" b="b"/>
            <a:pathLst>
              <a:path w="967432" h="967432">
                <a:moveTo>
                  <a:pt x="0" y="0"/>
                </a:moveTo>
                <a:lnTo>
                  <a:pt x="967432" y="0"/>
                </a:lnTo>
                <a:lnTo>
                  <a:pt x="967432" y="967433"/>
                </a:lnTo>
                <a:lnTo>
                  <a:pt x="0" y="96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F73C3DE7-562B-6228-744D-BFFB048F71FD}"/>
              </a:ext>
            </a:extLst>
          </p:cNvPr>
          <p:cNvSpPr txBox="1"/>
          <p:nvPr/>
        </p:nvSpPr>
        <p:spPr>
          <a:xfrm>
            <a:off x="5522404" y="399190"/>
            <a:ext cx="905493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  <a:r>
              <a:rPr lang="en-US" sz="6500" b="1" spc="390" dirty="0">
                <a:solidFill>
                  <a:srgbClr val="FFFFFF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  </a:t>
            </a:r>
            <a:r>
              <a:rPr lang="en-US" sz="6500" b="1" spc="390" dirty="0">
                <a:latin typeface="Barlow Condensed Bold"/>
                <a:ea typeface="29LT Bukra Bold"/>
                <a:cs typeface="29LT Bukra Bold"/>
                <a:sym typeface="Barlow Condensed Bold"/>
              </a:rPr>
              <a:t>System Design</a:t>
            </a:r>
            <a:endParaRPr lang="en-US" sz="6500" b="1" dirty="0"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1A1B300-6236-F026-149F-9B65DE611994}"/>
              </a:ext>
            </a:extLst>
          </p:cNvPr>
          <p:cNvGrpSpPr/>
          <p:nvPr/>
        </p:nvGrpSpPr>
        <p:grpSpPr>
          <a:xfrm>
            <a:off x="17943677" y="766822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0AB92EE-3254-5EDC-7F41-3D41A9DC8871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8CA2CA4-8C90-9F50-BBEE-370092A68348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3">
            <a:extLst>
              <a:ext uri="{FF2B5EF4-FFF2-40B4-BE49-F238E27FC236}">
                <a16:creationId xmlns:a16="http://schemas.microsoft.com/office/drawing/2014/main" id="{62CA5DF2-5646-6712-FC51-07CE26B4DE30}"/>
              </a:ext>
            </a:extLst>
          </p:cNvPr>
          <p:cNvGrpSpPr/>
          <p:nvPr/>
        </p:nvGrpSpPr>
        <p:grpSpPr>
          <a:xfrm flipH="1">
            <a:off x="296698" y="1925197"/>
            <a:ext cx="45719" cy="8088537"/>
            <a:chOff x="0" y="0"/>
            <a:chExt cx="12543" cy="458362"/>
          </a:xfrm>
        </p:grpSpPr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08E4673E-FCB6-904B-01FF-61E9E1737DB7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ABF3D350-3507-0188-21E0-295971397AFB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6E2FA36-FD55-FBF2-5FAC-08DA4A53DC06}"/>
              </a:ext>
            </a:extLst>
          </p:cNvPr>
          <p:cNvSpPr txBox="1"/>
          <p:nvPr/>
        </p:nvSpPr>
        <p:spPr>
          <a:xfrm>
            <a:off x="1069607" y="4057660"/>
            <a:ext cx="8905593" cy="4973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Choose: </a:t>
            </a:r>
            <a:r>
              <a:rPr lang="en-US" sz="2400" b="1" u="sng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AI Identify / AR Models / AR Quiz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AI Identify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Capture 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OpenAI Classify Computer Components 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 TTS  Save History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AR Models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: Spawn on plane  Resize / Rotate / Move  Tap labels  Info Panel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AR Quiz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: Marker detected  OpenAI generates questions  Answer / regenerate  TTS  Save Quiz audio &amp; results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954C5D17-4AF8-24CE-4104-935EB54DD870}"/>
              </a:ext>
            </a:extLst>
          </p:cNvPr>
          <p:cNvSpPr txBox="1"/>
          <p:nvPr/>
        </p:nvSpPr>
        <p:spPr>
          <a:xfrm>
            <a:off x="1023887" y="2563233"/>
            <a:ext cx="895131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400" b="1" spc="390" dirty="0">
                <a:solidFill>
                  <a:srgbClr val="00B0F0"/>
                </a:solidFill>
                <a:latin typeface="Barlow Condensed Bold"/>
                <a:ea typeface="29LT Bukra Bold"/>
                <a:cs typeface="29LT Bukra Bold"/>
                <a:sym typeface="Barlow Condensed Bold"/>
              </a:rPr>
              <a:t>System Flowchart – AR Learn</a:t>
            </a:r>
            <a:endParaRPr lang="en-US" sz="5400" b="1" dirty="0">
              <a:solidFill>
                <a:srgbClr val="00B0F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30" name="Freeform 60">
            <a:extLst>
              <a:ext uri="{FF2B5EF4-FFF2-40B4-BE49-F238E27FC236}">
                <a16:creationId xmlns:a16="http://schemas.microsoft.com/office/drawing/2014/main" id="{1E3D112B-634C-C72E-8913-D48DA04B0745}"/>
              </a:ext>
            </a:extLst>
          </p:cNvPr>
          <p:cNvSpPr/>
          <p:nvPr/>
        </p:nvSpPr>
        <p:spPr>
          <a:xfrm>
            <a:off x="9525000" y="1911946"/>
            <a:ext cx="1885034" cy="1804507"/>
          </a:xfrm>
          <a:custGeom>
            <a:avLst/>
            <a:gdLst/>
            <a:ahLst/>
            <a:cxnLst/>
            <a:rect l="l" t="t" r="r" b="b"/>
            <a:pathLst>
              <a:path w="2685684" h="2685684">
                <a:moveTo>
                  <a:pt x="0" y="0"/>
                </a:moveTo>
                <a:lnTo>
                  <a:pt x="2685683" y="0"/>
                </a:lnTo>
                <a:lnTo>
                  <a:pt x="2685683" y="2685684"/>
                </a:lnTo>
                <a:lnTo>
                  <a:pt x="0" y="2685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pic>
        <p:nvPicPr>
          <p:cNvPr id="37" name="Picture 36" descr="A diagram of a flowchart&#10;&#10;AI-generated content may be incorrect.">
            <a:extLst>
              <a:ext uri="{FF2B5EF4-FFF2-40B4-BE49-F238E27FC236}">
                <a16:creationId xmlns:a16="http://schemas.microsoft.com/office/drawing/2014/main" id="{BCC707F2-61D0-462E-D42F-FA3892FE44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16"/>
          <a:stretch>
            <a:fillRect/>
          </a:stretch>
        </p:blipFill>
        <p:spPr>
          <a:xfrm>
            <a:off x="11545865" y="1543384"/>
            <a:ext cx="5066199" cy="8179826"/>
          </a:xfrm>
          <a:prstGeom prst="rect">
            <a:avLst/>
          </a:prstGeom>
        </p:spPr>
      </p:pic>
      <p:sp>
        <p:nvSpPr>
          <p:cNvPr id="38" name="Freeform 61">
            <a:extLst>
              <a:ext uri="{FF2B5EF4-FFF2-40B4-BE49-F238E27FC236}">
                <a16:creationId xmlns:a16="http://schemas.microsoft.com/office/drawing/2014/main" id="{4CF4EC11-AA45-037B-097C-481634D7908D}"/>
              </a:ext>
            </a:extLst>
          </p:cNvPr>
          <p:cNvSpPr/>
          <p:nvPr/>
        </p:nvSpPr>
        <p:spPr>
          <a:xfrm>
            <a:off x="8906715" y="4765989"/>
            <a:ext cx="777564" cy="808276"/>
          </a:xfrm>
          <a:custGeom>
            <a:avLst/>
            <a:gdLst/>
            <a:ahLst/>
            <a:cxnLst/>
            <a:rect l="l" t="t" r="r" b="b"/>
            <a:pathLst>
              <a:path w="1129295" h="1129295">
                <a:moveTo>
                  <a:pt x="0" y="0"/>
                </a:moveTo>
                <a:lnTo>
                  <a:pt x="1129295" y="0"/>
                </a:lnTo>
                <a:lnTo>
                  <a:pt x="1129295" y="1129295"/>
                </a:lnTo>
                <a:lnTo>
                  <a:pt x="0" y="11292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39" name="Freeform 62">
            <a:extLst>
              <a:ext uri="{FF2B5EF4-FFF2-40B4-BE49-F238E27FC236}">
                <a16:creationId xmlns:a16="http://schemas.microsoft.com/office/drawing/2014/main" id="{A7BE54A8-C952-8489-2D9A-8435CDCC8D3F}"/>
              </a:ext>
            </a:extLst>
          </p:cNvPr>
          <p:cNvSpPr/>
          <p:nvPr/>
        </p:nvSpPr>
        <p:spPr>
          <a:xfrm>
            <a:off x="7010400" y="6544206"/>
            <a:ext cx="983357" cy="808276"/>
          </a:xfrm>
          <a:custGeom>
            <a:avLst/>
            <a:gdLst/>
            <a:ahLst/>
            <a:cxnLst/>
            <a:rect l="l" t="t" r="r" b="b"/>
            <a:pathLst>
              <a:path w="1154847" h="1154847">
                <a:moveTo>
                  <a:pt x="0" y="0"/>
                </a:moveTo>
                <a:lnTo>
                  <a:pt x="1154846" y="0"/>
                </a:lnTo>
                <a:lnTo>
                  <a:pt x="1154846" y="1154846"/>
                </a:lnTo>
                <a:lnTo>
                  <a:pt x="0" y="115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0" name="Freeform 63">
            <a:extLst>
              <a:ext uri="{FF2B5EF4-FFF2-40B4-BE49-F238E27FC236}">
                <a16:creationId xmlns:a16="http://schemas.microsoft.com/office/drawing/2014/main" id="{BACB915E-DCA9-FAB7-C30B-E24868A73207}"/>
              </a:ext>
            </a:extLst>
          </p:cNvPr>
          <p:cNvSpPr/>
          <p:nvPr/>
        </p:nvSpPr>
        <p:spPr>
          <a:xfrm>
            <a:off x="8129151" y="8626615"/>
            <a:ext cx="777564" cy="808276"/>
          </a:xfrm>
          <a:custGeom>
            <a:avLst/>
            <a:gdLst/>
            <a:ahLst/>
            <a:cxnLst/>
            <a:rect l="l" t="t" r="r" b="b"/>
            <a:pathLst>
              <a:path w="1142071" h="1142071">
                <a:moveTo>
                  <a:pt x="0" y="0"/>
                </a:moveTo>
                <a:lnTo>
                  <a:pt x="1142071" y="0"/>
                </a:lnTo>
                <a:lnTo>
                  <a:pt x="1142071" y="1142070"/>
                </a:lnTo>
                <a:lnTo>
                  <a:pt x="0" y="11420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7EF6490C-AB23-5A60-691A-594A9E74C48D}"/>
              </a:ext>
            </a:extLst>
          </p:cNvPr>
          <p:cNvSpPr/>
          <p:nvPr/>
        </p:nvSpPr>
        <p:spPr>
          <a:xfrm>
            <a:off x="4947277" y="382537"/>
            <a:ext cx="721057" cy="896839"/>
          </a:xfrm>
          <a:custGeom>
            <a:avLst/>
            <a:gdLst/>
            <a:ahLst/>
            <a:cxnLst/>
            <a:rect l="l" t="t" r="r" b="b"/>
            <a:pathLst>
              <a:path w="1033846" h="1229495">
                <a:moveTo>
                  <a:pt x="0" y="0"/>
                </a:moveTo>
                <a:lnTo>
                  <a:pt x="1033846" y="0"/>
                </a:lnTo>
                <a:lnTo>
                  <a:pt x="1033846" y="1229495"/>
                </a:lnTo>
                <a:lnTo>
                  <a:pt x="0" y="12294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6202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13B7A-D36A-9974-080F-B769A1844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>
            <a:extLst>
              <a:ext uri="{FF2B5EF4-FFF2-40B4-BE49-F238E27FC236}">
                <a16:creationId xmlns:a16="http://schemas.microsoft.com/office/drawing/2014/main" id="{A930BBAB-1328-4592-B3F1-B59276F8FA93}"/>
              </a:ext>
            </a:extLst>
          </p:cNvPr>
          <p:cNvGrpSpPr/>
          <p:nvPr/>
        </p:nvGrpSpPr>
        <p:grpSpPr>
          <a:xfrm>
            <a:off x="17259300" y="9382040"/>
            <a:ext cx="1028700" cy="904959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3D4DA88-A029-C54D-38B5-D18C04AA44D7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F37EFC07-4A1D-4C7C-A25F-030DD8B78764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7C29F2B1-008F-AF85-524B-5E55D641D076}"/>
              </a:ext>
            </a:extLst>
          </p:cNvPr>
          <p:cNvSpPr txBox="1"/>
          <p:nvPr/>
        </p:nvSpPr>
        <p:spPr>
          <a:xfrm>
            <a:off x="1475029" y="684118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3BBAB1BB-6FE8-E76A-F858-7CBCE8500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3266"/>
            <a:ext cx="1028701" cy="1028701"/>
          </a:xfrm>
          <a:prstGeom prst="rect">
            <a:avLst/>
          </a:prstGeom>
        </p:spPr>
      </p:pic>
      <p:grpSp>
        <p:nvGrpSpPr>
          <p:cNvPr id="10" name="Group 26">
            <a:extLst>
              <a:ext uri="{FF2B5EF4-FFF2-40B4-BE49-F238E27FC236}">
                <a16:creationId xmlns:a16="http://schemas.microsoft.com/office/drawing/2014/main" id="{9952E26E-25D5-948A-B557-6949470B594E}"/>
              </a:ext>
            </a:extLst>
          </p:cNvPr>
          <p:cNvGrpSpPr/>
          <p:nvPr/>
        </p:nvGrpSpPr>
        <p:grpSpPr>
          <a:xfrm>
            <a:off x="15087600" y="469768"/>
            <a:ext cx="2971800" cy="722378"/>
            <a:chOff x="0" y="0"/>
            <a:chExt cx="1127478" cy="188428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F37FFC1C-CAED-0082-6A4D-B2824116CBC8}"/>
                </a:ext>
              </a:extLst>
            </p:cNvPr>
            <p:cNvSpPr/>
            <p:nvPr/>
          </p:nvSpPr>
          <p:spPr>
            <a:xfrm>
              <a:off x="0" y="0"/>
              <a:ext cx="1127478" cy="188428"/>
            </a:xfrm>
            <a:custGeom>
              <a:avLst/>
              <a:gdLst/>
              <a:ahLst/>
              <a:cxnLst/>
              <a:rect l="l" t="t" r="r" b="b"/>
              <a:pathLst>
                <a:path w="1127478" h="188428">
                  <a:moveTo>
                    <a:pt x="0" y="0"/>
                  </a:moveTo>
                  <a:lnTo>
                    <a:pt x="1127478" y="0"/>
                  </a:lnTo>
                  <a:lnTo>
                    <a:pt x="1127478" y="188428"/>
                  </a:lnTo>
                  <a:lnTo>
                    <a:pt x="0" y="188428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BA032855-D025-B279-6566-374CA2188D50}"/>
                </a:ext>
              </a:extLst>
            </p:cNvPr>
            <p:cNvSpPr txBox="1"/>
            <p:nvPr/>
          </p:nvSpPr>
          <p:spPr>
            <a:xfrm>
              <a:off x="0" y="-47625"/>
              <a:ext cx="1127478" cy="23605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615" tIns="50615" rIns="50615" bIns="50615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FBF9E0-1FA8-E3F7-804D-DF3EFB23D772}"/>
              </a:ext>
            </a:extLst>
          </p:cNvPr>
          <p:cNvSpPr txBox="1"/>
          <p:nvPr/>
        </p:nvSpPr>
        <p:spPr>
          <a:xfrm>
            <a:off x="16167547" y="441423"/>
            <a:ext cx="1752196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4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70F905B8-8AA7-3414-BA7A-B1396413E6A0}"/>
              </a:ext>
            </a:extLst>
          </p:cNvPr>
          <p:cNvSpPr/>
          <p:nvPr/>
        </p:nvSpPr>
        <p:spPr>
          <a:xfrm>
            <a:off x="15357390" y="405205"/>
            <a:ext cx="680024" cy="668924"/>
          </a:xfrm>
          <a:custGeom>
            <a:avLst/>
            <a:gdLst/>
            <a:ahLst/>
            <a:cxnLst/>
            <a:rect l="l" t="t" r="r" b="b"/>
            <a:pathLst>
              <a:path w="967432" h="967432">
                <a:moveTo>
                  <a:pt x="0" y="0"/>
                </a:moveTo>
                <a:lnTo>
                  <a:pt x="967432" y="0"/>
                </a:lnTo>
                <a:lnTo>
                  <a:pt x="967432" y="967433"/>
                </a:lnTo>
                <a:lnTo>
                  <a:pt x="0" y="96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F6EDC265-B18A-06D2-E18D-16F0B94FE7EB}"/>
              </a:ext>
            </a:extLst>
          </p:cNvPr>
          <p:cNvSpPr txBox="1"/>
          <p:nvPr/>
        </p:nvSpPr>
        <p:spPr>
          <a:xfrm>
            <a:off x="5522404" y="399190"/>
            <a:ext cx="905493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  <a:r>
              <a:rPr lang="en-US" sz="6500" b="1" spc="390" dirty="0">
                <a:solidFill>
                  <a:srgbClr val="FFFFFF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  </a:t>
            </a:r>
            <a:r>
              <a:rPr lang="en-US" sz="6500" b="1" spc="390" dirty="0">
                <a:latin typeface="Barlow Condensed Bold"/>
                <a:ea typeface="29LT Bukra Bold"/>
                <a:cs typeface="29LT Bukra Bold"/>
                <a:sym typeface="Barlow Condensed Bold"/>
              </a:rPr>
              <a:t>System Design</a:t>
            </a:r>
            <a:endParaRPr lang="en-US" sz="6500" b="1" dirty="0"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12A31E5-BD39-B2FA-2E44-1DEFB66121D2}"/>
              </a:ext>
            </a:extLst>
          </p:cNvPr>
          <p:cNvGrpSpPr/>
          <p:nvPr/>
        </p:nvGrpSpPr>
        <p:grpSpPr>
          <a:xfrm>
            <a:off x="17943677" y="766822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B5F9CB0-A4AD-B4CC-4EB6-74BA48635995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6B40E13-0C05-9611-A3EE-CF36CB6D006F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3">
            <a:extLst>
              <a:ext uri="{FF2B5EF4-FFF2-40B4-BE49-F238E27FC236}">
                <a16:creationId xmlns:a16="http://schemas.microsoft.com/office/drawing/2014/main" id="{3700186F-A337-DB56-C1A0-D37E658B1F48}"/>
              </a:ext>
            </a:extLst>
          </p:cNvPr>
          <p:cNvGrpSpPr/>
          <p:nvPr/>
        </p:nvGrpSpPr>
        <p:grpSpPr>
          <a:xfrm flipH="1">
            <a:off x="296698" y="1925197"/>
            <a:ext cx="45719" cy="8088537"/>
            <a:chOff x="0" y="0"/>
            <a:chExt cx="12543" cy="458362"/>
          </a:xfrm>
        </p:grpSpPr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0885F33F-7FB2-F006-C2CA-0AB72D6152D5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39199F60-95F4-D371-915D-4899B55E2CE2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5FBB96C-F833-DB84-E09D-C2E8603C483C}"/>
              </a:ext>
            </a:extLst>
          </p:cNvPr>
          <p:cNvSpPr txBox="1"/>
          <p:nvPr/>
        </p:nvSpPr>
        <p:spPr>
          <a:xfrm>
            <a:off x="960448" y="4129249"/>
            <a:ext cx="8905593" cy="3680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Select Tutorial : </a:t>
            </a: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Marker-based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(Detect calculator) / </a:t>
            </a:r>
            <a:r>
              <a:rPr lang="en-US" sz="2400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Markerless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(Detect plane, overlay 3D models)</a:t>
            </a:r>
            <a:endParaRPr lang="en-US" sz="2400" b="1" u="sng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Step engine shows instructions </a:t>
            </a: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+ TTS narration 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STT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“Next / Previous”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Visual highlight 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on keyboard / mouse / monitor.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Progress &amp; Audio saved to </a:t>
            </a: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local storage.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AA6F4893-FFFA-36A6-4C8E-1F7972F1AC6E}"/>
              </a:ext>
            </a:extLst>
          </p:cNvPr>
          <p:cNvSpPr txBox="1"/>
          <p:nvPr/>
        </p:nvSpPr>
        <p:spPr>
          <a:xfrm>
            <a:off x="1040427" y="2427322"/>
            <a:ext cx="895131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400" b="1" spc="390" dirty="0">
                <a:solidFill>
                  <a:srgbClr val="00B0F0"/>
                </a:solidFill>
                <a:latin typeface="Barlow Condensed Bold"/>
                <a:ea typeface="29LT Bukra Bold"/>
                <a:cs typeface="29LT Bukra Bold"/>
                <a:sym typeface="Barlow Condensed Bold"/>
              </a:rPr>
              <a:t>System Flowchart – AR Guide</a:t>
            </a:r>
            <a:endParaRPr lang="en-US" sz="5400" b="1" dirty="0">
              <a:solidFill>
                <a:srgbClr val="00B0F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2" name="Freeform 64">
            <a:extLst>
              <a:ext uri="{FF2B5EF4-FFF2-40B4-BE49-F238E27FC236}">
                <a16:creationId xmlns:a16="http://schemas.microsoft.com/office/drawing/2014/main" id="{328E6B61-ABAD-C4E0-801B-A7B512BDD1BA}"/>
              </a:ext>
            </a:extLst>
          </p:cNvPr>
          <p:cNvSpPr/>
          <p:nvPr/>
        </p:nvSpPr>
        <p:spPr>
          <a:xfrm>
            <a:off x="9799173" y="2176694"/>
            <a:ext cx="1781153" cy="2001269"/>
          </a:xfrm>
          <a:custGeom>
            <a:avLst/>
            <a:gdLst/>
            <a:ahLst/>
            <a:cxnLst/>
            <a:rect l="l" t="t" r="r" b="b"/>
            <a:pathLst>
              <a:path w="2473832" h="2473832">
                <a:moveTo>
                  <a:pt x="0" y="0"/>
                </a:moveTo>
                <a:lnTo>
                  <a:pt x="2473832" y="0"/>
                </a:lnTo>
                <a:lnTo>
                  <a:pt x="2473832" y="2473832"/>
                </a:lnTo>
                <a:lnTo>
                  <a:pt x="0" y="24738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Freeform 67">
            <a:extLst>
              <a:ext uri="{FF2B5EF4-FFF2-40B4-BE49-F238E27FC236}">
                <a16:creationId xmlns:a16="http://schemas.microsoft.com/office/drawing/2014/main" id="{3FE03124-2756-DA08-A845-E4F0AB79F584}"/>
              </a:ext>
            </a:extLst>
          </p:cNvPr>
          <p:cNvSpPr/>
          <p:nvPr/>
        </p:nvSpPr>
        <p:spPr>
          <a:xfrm>
            <a:off x="1662259" y="8429787"/>
            <a:ext cx="777564" cy="824992"/>
          </a:xfrm>
          <a:custGeom>
            <a:avLst/>
            <a:gdLst/>
            <a:ahLst/>
            <a:cxnLst/>
            <a:rect l="l" t="t" r="r" b="b"/>
            <a:pathLst>
              <a:path w="1333983" h="1122196">
                <a:moveTo>
                  <a:pt x="0" y="0"/>
                </a:moveTo>
                <a:lnTo>
                  <a:pt x="1333983" y="0"/>
                </a:lnTo>
                <a:lnTo>
                  <a:pt x="1333983" y="1122196"/>
                </a:lnTo>
                <a:lnTo>
                  <a:pt x="0" y="11221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436" b="-9436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Freeform 68">
            <a:extLst>
              <a:ext uri="{FF2B5EF4-FFF2-40B4-BE49-F238E27FC236}">
                <a16:creationId xmlns:a16="http://schemas.microsoft.com/office/drawing/2014/main" id="{1B0531DB-36A1-F2D1-22D7-7A649A2D048A}"/>
              </a:ext>
            </a:extLst>
          </p:cNvPr>
          <p:cNvSpPr/>
          <p:nvPr/>
        </p:nvSpPr>
        <p:spPr>
          <a:xfrm>
            <a:off x="3124200" y="8429788"/>
            <a:ext cx="846202" cy="824992"/>
          </a:xfrm>
          <a:custGeom>
            <a:avLst/>
            <a:gdLst/>
            <a:ahLst/>
            <a:cxnLst/>
            <a:rect l="l" t="t" r="r" b="b"/>
            <a:pathLst>
              <a:path w="1306456" h="1182401">
                <a:moveTo>
                  <a:pt x="0" y="0"/>
                </a:moveTo>
                <a:lnTo>
                  <a:pt x="1306456" y="0"/>
                </a:lnTo>
                <a:lnTo>
                  <a:pt x="1306456" y="1182401"/>
                </a:lnTo>
                <a:lnTo>
                  <a:pt x="0" y="11824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0491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1" name="Freeform 69">
            <a:extLst>
              <a:ext uri="{FF2B5EF4-FFF2-40B4-BE49-F238E27FC236}">
                <a16:creationId xmlns:a16="http://schemas.microsoft.com/office/drawing/2014/main" id="{557039AA-C8B0-E871-DBF7-C9290F16D6A7}"/>
              </a:ext>
            </a:extLst>
          </p:cNvPr>
          <p:cNvSpPr/>
          <p:nvPr/>
        </p:nvSpPr>
        <p:spPr>
          <a:xfrm>
            <a:off x="4582602" y="8429788"/>
            <a:ext cx="777564" cy="824991"/>
          </a:xfrm>
          <a:custGeom>
            <a:avLst/>
            <a:gdLst/>
            <a:ahLst/>
            <a:cxnLst/>
            <a:rect l="l" t="t" r="r" b="b"/>
            <a:pathLst>
              <a:path w="1122196" h="1122196">
                <a:moveTo>
                  <a:pt x="0" y="0"/>
                </a:moveTo>
                <a:lnTo>
                  <a:pt x="1122196" y="0"/>
                </a:lnTo>
                <a:lnTo>
                  <a:pt x="1122196" y="1122196"/>
                </a:lnTo>
                <a:lnTo>
                  <a:pt x="0" y="11221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pic>
        <p:nvPicPr>
          <p:cNvPr id="12" name="Picture 11" descr="A grey calculator with blue buttons&#10;&#10;AI-generated content may be incorrect.">
            <a:extLst>
              <a:ext uri="{FF2B5EF4-FFF2-40B4-BE49-F238E27FC236}">
                <a16:creationId xmlns:a16="http://schemas.microsoft.com/office/drawing/2014/main" id="{DE82EA36-CFBD-A8C5-125B-3143474AD8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579" y="8429788"/>
            <a:ext cx="876784" cy="824991"/>
          </a:xfrm>
          <a:prstGeom prst="rect">
            <a:avLst/>
          </a:prstGeom>
        </p:spPr>
      </p:pic>
      <p:pic>
        <p:nvPicPr>
          <p:cNvPr id="14" name="Picture 13" descr="A diagram of a process&#10;&#10;AI-generated content may be incorrect.">
            <a:extLst>
              <a:ext uri="{FF2B5EF4-FFF2-40B4-BE49-F238E27FC236}">
                <a16:creationId xmlns:a16="http://schemas.microsoft.com/office/drawing/2014/main" id="{FB88C905-7DC5-0486-E194-BEC5433CA5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92" y="1398357"/>
            <a:ext cx="3863856" cy="8342180"/>
          </a:xfrm>
          <a:prstGeom prst="rect">
            <a:avLst/>
          </a:prstGeom>
        </p:spPr>
      </p:pic>
      <p:sp>
        <p:nvSpPr>
          <p:cNvPr id="21" name="Freeform 11">
            <a:extLst>
              <a:ext uri="{FF2B5EF4-FFF2-40B4-BE49-F238E27FC236}">
                <a16:creationId xmlns:a16="http://schemas.microsoft.com/office/drawing/2014/main" id="{20F1949C-772E-2D44-3C63-52C8212EC5FC}"/>
              </a:ext>
            </a:extLst>
          </p:cNvPr>
          <p:cNvSpPr/>
          <p:nvPr/>
        </p:nvSpPr>
        <p:spPr>
          <a:xfrm>
            <a:off x="4947277" y="382537"/>
            <a:ext cx="721057" cy="896839"/>
          </a:xfrm>
          <a:custGeom>
            <a:avLst/>
            <a:gdLst/>
            <a:ahLst/>
            <a:cxnLst/>
            <a:rect l="l" t="t" r="r" b="b"/>
            <a:pathLst>
              <a:path w="1033846" h="1229495">
                <a:moveTo>
                  <a:pt x="0" y="0"/>
                </a:moveTo>
                <a:lnTo>
                  <a:pt x="1033846" y="0"/>
                </a:lnTo>
                <a:lnTo>
                  <a:pt x="1033846" y="1229495"/>
                </a:lnTo>
                <a:lnTo>
                  <a:pt x="0" y="12294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22027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565F6-B9DE-ACBC-E6EE-EC25BBF48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>
            <a:extLst>
              <a:ext uri="{FF2B5EF4-FFF2-40B4-BE49-F238E27FC236}">
                <a16:creationId xmlns:a16="http://schemas.microsoft.com/office/drawing/2014/main" id="{956FBB21-8687-ADC8-352D-239E056A68BE}"/>
              </a:ext>
            </a:extLst>
          </p:cNvPr>
          <p:cNvGrpSpPr/>
          <p:nvPr/>
        </p:nvGrpSpPr>
        <p:grpSpPr>
          <a:xfrm>
            <a:off x="17259300" y="9382040"/>
            <a:ext cx="1028700" cy="904959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EF55BC2-D0BB-B82F-A982-43899613A860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ABB25A07-B8B1-CE19-B9D4-F1D3762A2B64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131BBE71-43B9-4E49-822B-E2704CF873C7}"/>
              </a:ext>
            </a:extLst>
          </p:cNvPr>
          <p:cNvSpPr txBox="1"/>
          <p:nvPr/>
        </p:nvSpPr>
        <p:spPr>
          <a:xfrm>
            <a:off x="1475029" y="684118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63D9A55B-CDC4-C74D-4511-F4462E9D8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3266"/>
            <a:ext cx="1028701" cy="1028701"/>
          </a:xfrm>
          <a:prstGeom prst="rect">
            <a:avLst/>
          </a:prstGeom>
        </p:spPr>
      </p:pic>
      <p:grpSp>
        <p:nvGrpSpPr>
          <p:cNvPr id="10" name="Group 26">
            <a:extLst>
              <a:ext uri="{FF2B5EF4-FFF2-40B4-BE49-F238E27FC236}">
                <a16:creationId xmlns:a16="http://schemas.microsoft.com/office/drawing/2014/main" id="{2F92D151-08FC-2E3C-F9C9-B7E603699B95}"/>
              </a:ext>
            </a:extLst>
          </p:cNvPr>
          <p:cNvGrpSpPr/>
          <p:nvPr/>
        </p:nvGrpSpPr>
        <p:grpSpPr>
          <a:xfrm>
            <a:off x="15087600" y="469768"/>
            <a:ext cx="2971800" cy="722378"/>
            <a:chOff x="0" y="0"/>
            <a:chExt cx="1127478" cy="188428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A269F477-E35D-395C-948E-1B4E6595DA68}"/>
                </a:ext>
              </a:extLst>
            </p:cNvPr>
            <p:cNvSpPr/>
            <p:nvPr/>
          </p:nvSpPr>
          <p:spPr>
            <a:xfrm>
              <a:off x="0" y="0"/>
              <a:ext cx="1127478" cy="188428"/>
            </a:xfrm>
            <a:custGeom>
              <a:avLst/>
              <a:gdLst/>
              <a:ahLst/>
              <a:cxnLst/>
              <a:rect l="l" t="t" r="r" b="b"/>
              <a:pathLst>
                <a:path w="1127478" h="188428">
                  <a:moveTo>
                    <a:pt x="0" y="0"/>
                  </a:moveTo>
                  <a:lnTo>
                    <a:pt x="1127478" y="0"/>
                  </a:lnTo>
                  <a:lnTo>
                    <a:pt x="1127478" y="188428"/>
                  </a:lnTo>
                  <a:lnTo>
                    <a:pt x="0" y="188428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F0CB89D1-ECBF-F5AE-69BE-F1A83857598E}"/>
                </a:ext>
              </a:extLst>
            </p:cNvPr>
            <p:cNvSpPr txBox="1"/>
            <p:nvPr/>
          </p:nvSpPr>
          <p:spPr>
            <a:xfrm>
              <a:off x="0" y="-47625"/>
              <a:ext cx="1127478" cy="23605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615" tIns="50615" rIns="50615" bIns="50615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29B972B-3BF9-0B99-185A-8726CA34E63E}"/>
              </a:ext>
            </a:extLst>
          </p:cNvPr>
          <p:cNvSpPr txBox="1"/>
          <p:nvPr/>
        </p:nvSpPr>
        <p:spPr>
          <a:xfrm>
            <a:off x="16167547" y="441423"/>
            <a:ext cx="1752196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4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5323657F-5BD9-E763-D6D1-4BD6F57B7EB1}"/>
              </a:ext>
            </a:extLst>
          </p:cNvPr>
          <p:cNvSpPr/>
          <p:nvPr/>
        </p:nvSpPr>
        <p:spPr>
          <a:xfrm>
            <a:off x="15357390" y="405205"/>
            <a:ext cx="680024" cy="668924"/>
          </a:xfrm>
          <a:custGeom>
            <a:avLst/>
            <a:gdLst/>
            <a:ahLst/>
            <a:cxnLst/>
            <a:rect l="l" t="t" r="r" b="b"/>
            <a:pathLst>
              <a:path w="967432" h="967432">
                <a:moveTo>
                  <a:pt x="0" y="0"/>
                </a:moveTo>
                <a:lnTo>
                  <a:pt x="967432" y="0"/>
                </a:lnTo>
                <a:lnTo>
                  <a:pt x="967432" y="967433"/>
                </a:lnTo>
                <a:lnTo>
                  <a:pt x="0" y="96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8DCD62C6-FA2D-7015-2CA5-DC112714F1E3}"/>
              </a:ext>
            </a:extLst>
          </p:cNvPr>
          <p:cNvSpPr txBox="1"/>
          <p:nvPr/>
        </p:nvSpPr>
        <p:spPr>
          <a:xfrm>
            <a:off x="5522404" y="399190"/>
            <a:ext cx="905493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  <a:r>
              <a:rPr lang="en-US" sz="6500" b="1" spc="390" dirty="0">
                <a:solidFill>
                  <a:srgbClr val="FFFFFF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  </a:t>
            </a:r>
            <a:r>
              <a:rPr lang="en-US" sz="6500" b="1" spc="390" dirty="0">
                <a:latin typeface="Barlow Condensed Bold"/>
                <a:ea typeface="29LT Bukra Bold"/>
                <a:cs typeface="29LT Bukra Bold"/>
                <a:sym typeface="Barlow Condensed Bold"/>
              </a:rPr>
              <a:t>System Design</a:t>
            </a:r>
            <a:endParaRPr lang="en-US" sz="6500" b="1" dirty="0"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EDDDCB7-0F97-A76E-22EA-D644EF7F2B6D}"/>
              </a:ext>
            </a:extLst>
          </p:cNvPr>
          <p:cNvGrpSpPr/>
          <p:nvPr/>
        </p:nvGrpSpPr>
        <p:grpSpPr>
          <a:xfrm>
            <a:off x="17943677" y="766822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CAFE007-1A7F-F38F-F627-2728BF82407F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FA9FE0C-B394-EE4B-92C1-FD25D6A400B7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3">
            <a:extLst>
              <a:ext uri="{FF2B5EF4-FFF2-40B4-BE49-F238E27FC236}">
                <a16:creationId xmlns:a16="http://schemas.microsoft.com/office/drawing/2014/main" id="{C8A4E2EB-EF10-FF61-059C-9DA6FF700329}"/>
              </a:ext>
            </a:extLst>
          </p:cNvPr>
          <p:cNvGrpSpPr/>
          <p:nvPr/>
        </p:nvGrpSpPr>
        <p:grpSpPr>
          <a:xfrm flipH="1">
            <a:off x="296698" y="1925197"/>
            <a:ext cx="45719" cy="8088537"/>
            <a:chOff x="0" y="0"/>
            <a:chExt cx="12543" cy="458362"/>
          </a:xfrm>
        </p:grpSpPr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F14718C1-4D38-CF71-AD2E-BB9A33D51E67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EDE8BB8B-A8B0-9CFC-E2A9-E1E40C2A63E1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B07DF01-85AE-36E8-09AD-A214617D7275}"/>
              </a:ext>
            </a:extLst>
          </p:cNvPr>
          <p:cNvSpPr txBox="1"/>
          <p:nvPr/>
        </p:nvSpPr>
        <p:spPr>
          <a:xfrm>
            <a:off x="1069607" y="4056299"/>
            <a:ext cx="8905593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Text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Image 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question 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 OpenAI return concise 3-5 steps.</a:t>
            </a:r>
          </a:p>
          <a:p>
            <a:pPr marL="457200" indent="-457200" algn="l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If image: </a:t>
            </a:r>
            <a:r>
              <a:rPr lang="en-US" sz="2400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EasyOCR</a:t>
            </a: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gets keyword positions  Canvas highlight the keyword</a:t>
            </a:r>
          </a:p>
          <a:p>
            <a:pPr marL="457200" indent="-457200" algn="l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Guidance shown on canvas</a:t>
            </a:r>
          </a:p>
          <a:p>
            <a:pPr marL="457200" indent="-457200" algn="l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Conversation saved to local storage.</a:t>
            </a:r>
            <a:endParaRPr lang="en-US" sz="24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D8C71A8E-E0CD-1985-FC47-1AA84E672D0F}"/>
              </a:ext>
            </a:extLst>
          </p:cNvPr>
          <p:cNvSpPr txBox="1"/>
          <p:nvPr/>
        </p:nvSpPr>
        <p:spPr>
          <a:xfrm>
            <a:off x="1023887" y="2678330"/>
            <a:ext cx="895131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400" b="1" spc="390" dirty="0">
                <a:solidFill>
                  <a:srgbClr val="00B0F0"/>
                </a:solidFill>
                <a:latin typeface="Barlow Condensed Bold"/>
                <a:ea typeface="29LT Bukra Bold"/>
                <a:cs typeface="29LT Bukra Bold"/>
                <a:sym typeface="Barlow Condensed Bold"/>
              </a:rPr>
              <a:t>System Flowchart – AI Tutor</a:t>
            </a:r>
            <a:endParaRPr lang="en-US" sz="5400" b="1" dirty="0">
              <a:solidFill>
                <a:srgbClr val="00B0F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pic>
        <p:nvPicPr>
          <p:cNvPr id="25" name="Picture 24" descr="A diagram of a flowchart&#10;&#10;AI-generated content may be incorrect.">
            <a:extLst>
              <a:ext uri="{FF2B5EF4-FFF2-40B4-BE49-F238E27FC236}">
                <a16:creationId xmlns:a16="http://schemas.microsoft.com/office/drawing/2014/main" id="{AF538857-F52A-00AC-F355-1DA0544C9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73" t="21037"/>
          <a:stretch>
            <a:fillRect/>
          </a:stretch>
        </p:blipFill>
        <p:spPr>
          <a:xfrm>
            <a:off x="12428529" y="1505100"/>
            <a:ext cx="4297619" cy="8103221"/>
          </a:xfrm>
          <a:prstGeom prst="rect">
            <a:avLst/>
          </a:prstGeom>
        </p:spPr>
      </p:pic>
      <p:sp>
        <p:nvSpPr>
          <p:cNvPr id="30" name="Freeform 65">
            <a:extLst>
              <a:ext uri="{FF2B5EF4-FFF2-40B4-BE49-F238E27FC236}">
                <a16:creationId xmlns:a16="http://schemas.microsoft.com/office/drawing/2014/main" id="{0D244733-702D-9ADF-BB08-BDBC4B48E8B7}"/>
              </a:ext>
            </a:extLst>
          </p:cNvPr>
          <p:cNvSpPr/>
          <p:nvPr/>
        </p:nvSpPr>
        <p:spPr>
          <a:xfrm>
            <a:off x="9803622" y="2507694"/>
            <a:ext cx="2058625" cy="2164332"/>
          </a:xfrm>
          <a:custGeom>
            <a:avLst/>
            <a:gdLst/>
            <a:ahLst/>
            <a:cxnLst/>
            <a:rect l="l" t="t" r="r" b="b"/>
            <a:pathLst>
              <a:path w="2958542" h="2958542">
                <a:moveTo>
                  <a:pt x="0" y="0"/>
                </a:moveTo>
                <a:lnTo>
                  <a:pt x="2958542" y="0"/>
                </a:lnTo>
                <a:lnTo>
                  <a:pt x="2958542" y="2958542"/>
                </a:lnTo>
                <a:lnTo>
                  <a:pt x="0" y="2958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5" name="Freeform 70">
            <a:extLst>
              <a:ext uri="{FF2B5EF4-FFF2-40B4-BE49-F238E27FC236}">
                <a16:creationId xmlns:a16="http://schemas.microsoft.com/office/drawing/2014/main" id="{997077C5-5419-9A32-02D8-03A41899B7AB}"/>
              </a:ext>
            </a:extLst>
          </p:cNvPr>
          <p:cNvSpPr/>
          <p:nvPr/>
        </p:nvSpPr>
        <p:spPr>
          <a:xfrm>
            <a:off x="3045078" y="7604092"/>
            <a:ext cx="694509" cy="808276"/>
          </a:xfrm>
          <a:custGeom>
            <a:avLst/>
            <a:gdLst/>
            <a:ahLst/>
            <a:cxnLst/>
            <a:rect l="l" t="t" r="r" b="b"/>
            <a:pathLst>
              <a:path w="855953" h="1005995">
                <a:moveTo>
                  <a:pt x="0" y="0"/>
                </a:moveTo>
                <a:lnTo>
                  <a:pt x="855953" y="0"/>
                </a:lnTo>
                <a:lnTo>
                  <a:pt x="855953" y="1005995"/>
                </a:lnTo>
                <a:lnTo>
                  <a:pt x="0" y="10059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36" name="Freeform 66">
            <a:extLst>
              <a:ext uri="{FF2B5EF4-FFF2-40B4-BE49-F238E27FC236}">
                <a16:creationId xmlns:a16="http://schemas.microsoft.com/office/drawing/2014/main" id="{D8E36123-23AB-6F00-A845-8A7B93A38FD8}"/>
              </a:ext>
            </a:extLst>
          </p:cNvPr>
          <p:cNvSpPr/>
          <p:nvPr/>
        </p:nvSpPr>
        <p:spPr>
          <a:xfrm>
            <a:off x="1559946" y="7523559"/>
            <a:ext cx="777564" cy="860648"/>
          </a:xfrm>
          <a:custGeom>
            <a:avLst/>
            <a:gdLst/>
            <a:ahLst/>
            <a:cxnLst/>
            <a:rect l="l" t="t" r="r" b="b"/>
            <a:pathLst>
              <a:path w="1141379" h="1141379">
                <a:moveTo>
                  <a:pt x="0" y="0"/>
                </a:moveTo>
                <a:lnTo>
                  <a:pt x="1141378" y="0"/>
                </a:lnTo>
                <a:lnTo>
                  <a:pt x="1141378" y="1141379"/>
                </a:lnTo>
                <a:lnTo>
                  <a:pt x="0" y="114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E540CBE8-A1FE-7104-4BB7-55EB895E5A7C}"/>
              </a:ext>
            </a:extLst>
          </p:cNvPr>
          <p:cNvSpPr/>
          <p:nvPr/>
        </p:nvSpPr>
        <p:spPr>
          <a:xfrm>
            <a:off x="4947277" y="382537"/>
            <a:ext cx="721057" cy="896839"/>
          </a:xfrm>
          <a:custGeom>
            <a:avLst/>
            <a:gdLst/>
            <a:ahLst/>
            <a:cxnLst/>
            <a:rect l="l" t="t" r="r" b="b"/>
            <a:pathLst>
              <a:path w="1033846" h="1229495">
                <a:moveTo>
                  <a:pt x="0" y="0"/>
                </a:moveTo>
                <a:lnTo>
                  <a:pt x="1033846" y="0"/>
                </a:lnTo>
                <a:lnTo>
                  <a:pt x="1033846" y="1229495"/>
                </a:lnTo>
                <a:lnTo>
                  <a:pt x="0" y="12294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72163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9DB5F-4517-390B-2F46-087C4D1B7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>
            <a:extLst>
              <a:ext uri="{FF2B5EF4-FFF2-40B4-BE49-F238E27FC236}">
                <a16:creationId xmlns:a16="http://schemas.microsoft.com/office/drawing/2014/main" id="{77C3B58F-111D-2AB1-5598-614F5004EE57}"/>
              </a:ext>
            </a:extLst>
          </p:cNvPr>
          <p:cNvGrpSpPr/>
          <p:nvPr/>
        </p:nvGrpSpPr>
        <p:grpSpPr>
          <a:xfrm>
            <a:off x="17259300" y="9382040"/>
            <a:ext cx="1028700" cy="904959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9903318-515A-A826-DE24-491A4CA1D106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DB4FB80-AD3D-8F3D-1681-D864B0112B61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9D368031-8C71-8E02-3F67-4FCAC44243F4}"/>
              </a:ext>
            </a:extLst>
          </p:cNvPr>
          <p:cNvSpPr txBox="1"/>
          <p:nvPr/>
        </p:nvSpPr>
        <p:spPr>
          <a:xfrm>
            <a:off x="1475029" y="684118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FABB58F7-F2A9-DC28-D0CA-BCF462AA3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3266"/>
            <a:ext cx="1028701" cy="1028701"/>
          </a:xfrm>
          <a:prstGeom prst="rect">
            <a:avLst/>
          </a:prstGeom>
        </p:spPr>
      </p:pic>
      <p:grpSp>
        <p:nvGrpSpPr>
          <p:cNvPr id="10" name="Group 26">
            <a:extLst>
              <a:ext uri="{FF2B5EF4-FFF2-40B4-BE49-F238E27FC236}">
                <a16:creationId xmlns:a16="http://schemas.microsoft.com/office/drawing/2014/main" id="{30F6F8B3-E978-0977-D5F3-1074BCDD9C64}"/>
              </a:ext>
            </a:extLst>
          </p:cNvPr>
          <p:cNvGrpSpPr/>
          <p:nvPr/>
        </p:nvGrpSpPr>
        <p:grpSpPr>
          <a:xfrm>
            <a:off x="15087600" y="469768"/>
            <a:ext cx="2971800" cy="722378"/>
            <a:chOff x="0" y="0"/>
            <a:chExt cx="1127478" cy="188428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0DEC8E6-B1BC-9C09-6FC3-74BFB113F875}"/>
                </a:ext>
              </a:extLst>
            </p:cNvPr>
            <p:cNvSpPr/>
            <p:nvPr/>
          </p:nvSpPr>
          <p:spPr>
            <a:xfrm>
              <a:off x="0" y="0"/>
              <a:ext cx="1127478" cy="188428"/>
            </a:xfrm>
            <a:custGeom>
              <a:avLst/>
              <a:gdLst/>
              <a:ahLst/>
              <a:cxnLst/>
              <a:rect l="l" t="t" r="r" b="b"/>
              <a:pathLst>
                <a:path w="1127478" h="188428">
                  <a:moveTo>
                    <a:pt x="0" y="0"/>
                  </a:moveTo>
                  <a:lnTo>
                    <a:pt x="1127478" y="0"/>
                  </a:lnTo>
                  <a:lnTo>
                    <a:pt x="1127478" y="188428"/>
                  </a:lnTo>
                  <a:lnTo>
                    <a:pt x="0" y="188428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24B56A18-2427-EBDD-4B08-3983385A35EB}"/>
                </a:ext>
              </a:extLst>
            </p:cNvPr>
            <p:cNvSpPr txBox="1"/>
            <p:nvPr/>
          </p:nvSpPr>
          <p:spPr>
            <a:xfrm>
              <a:off x="0" y="-47625"/>
              <a:ext cx="1127478" cy="23605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615" tIns="50615" rIns="50615" bIns="50615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984CF38-79A5-A700-B404-56E1BAAD805B}"/>
              </a:ext>
            </a:extLst>
          </p:cNvPr>
          <p:cNvSpPr txBox="1"/>
          <p:nvPr/>
        </p:nvSpPr>
        <p:spPr>
          <a:xfrm>
            <a:off x="16167547" y="441423"/>
            <a:ext cx="1752196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5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C27F646F-A623-6F07-FD9A-82B07AF494BA}"/>
              </a:ext>
            </a:extLst>
          </p:cNvPr>
          <p:cNvSpPr/>
          <p:nvPr/>
        </p:nvSpPr>
        <p:spPr>
          <a:xfrm>
            <a:off x="15357390" y="405205"/>
            <a:ext cx="680024" cy="668924"/>
          </a:xfrm>
          <a:custGeom>
            <a:avLst/>
            <a:gdLst/>
            <a:ahLst/>
            <a:cxnLst/>
            <a:rect l="l" t="t" r="r" b="b"/>
            <a:pathLst>
              <a:path w="967432" h="967432">
                <a:moveTo>
                  <a:pt x="0" y="0"/>
                </a:moveTo>
                <a:lnTo>
                  <a:pt x="967432" y="0"/>
                </a:lnTo>
                <a:lnTo>
                  <a:pt x="967432" y="967433"/>
                </a:lnTo>
                <a:lnTo>
                  <a:pt x="0" y="96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71477286-AE4D-9FE1-2BD7-A09EB1352249}"/>
              </a:ext>
            </a:extLst>
          </p:cNvPr>
          <p:cNvSpPr txBox="1"/>
          <p:nvPr/>
        </p:nvSpPr>
        <p:spPr>
          <a:xfrm>
            <a:off x="5522404" y="399190"/>
            <a:ext cx="905493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  <a:r>
              <a:rPr lang="en-US" sz="6500" b="1" spc="390" dirty="0">
                <a:solidFill>
                  <a:srgbClr val="FFFFFF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  </a:t>
            </a:r>
            <a:r>
              <a:rPr lang="en-US" sz="6500" b="1" spc="390" dirty="0">
                <a:latin typeface="Barlow Condensed Bold"/>
                <a:ea typeface="29LT Bukra Bold"/>
                <a:cs typeface="29LT Bukra Bold"/>
                <a:sym typeface="Barlow Condensed Bold"/>
              </a:rPr>
              <a:t>System Demonstration</a:t>
            </a:r>
            <a:endParaRPr lang="en-US" sz="6500" b="1" dirty="0"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790AFAD-A3FD-6E38-689F-983A89CAE9E0}"/>
              </a:ext>
            </a:extLst>
          </p:cNvPr>
          <p:cNvGrpSpPr/>
          <p:nvPr/>
        </p:nvGrpSpPr>
        <p:grpSpPr>
          <a:xfrm>
            <a:off x="17943677" y="766822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C3D78C1-FEE8-1F05-B9F5-4B0CB584DA64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03E9BB5-6416-E89A-2012-81F96AB254AC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3">
            <a:extLst>
              <a:ext uri="{FF2B5EF4-FFF2-40B4-BE49-F238E27FC236}">
                <a16:creationId xmlns:a16="http://schemas.microsoft.com/office/drawing/2014/main" id="{DED88DEE-E698-FD06-E887-216659B93F09}"/>
              </a:ext>
            </a:extLst>
          </p:cNvPr>
          <p:cNvGrpSpPr/>
          <p:nvPr/>
        </p:nvGrpSpPr>
        <p:grpSpPr>
          <a:xfrm flipH="1">
            <a:off x="296698" y="1925197"/>
            <a:ext cx="45719" cy="8088537"/>
            <a:chOff x="0" y="0"/>
            <a:chExt cx="12543" cy="458362"/>
          </a:xfrm>
        </p:grpSpPr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A072F572-994B-2B65-8E45-79596DA3067A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75A22A2A-4A0F-BDB1-C6FD-73976DF77A75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20">
            <a:extLst>
              <a:ext uri="{FF2B5EF4-FFF2-40B4-BE49-F238E27FC236}">
                <a16:creationId xmlns:a16="http://schemas.microsoft.com/office/drawing/2014/main" id="{C2837775-EA3D-B154-F964-974D264650AE}"/>
              </a:ext>
            </a:extLst>
          </p:cNvPr>
          <p:cNvSpPr txBox="1"/>
          <p:nvPr/>
        </p:nvSpPr>
        <p:spPr>
          <a:xfrm>
            <a:off x="-2438400" y="2030412"/>
            <a:ext cx="8951313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9600" b="1" spc="390" dirty="0">
                <a:solidFill>
                  <a:srgbClr val="00B0F0"/>
                </a:solidFill>
                <a:latin typeface="Barlow Condensed Bold"/>
                <a:ea typeface="Barlow Condensed Bold"/>
                <a:cs typeface="29LT Bukra Bold"/>
                <a:sym typeface="Barlow Condensed Bold"/>
              </a:rPr>
              <a:t>Proceed to</a:t>
            </a:r>
            <a:endParaRPr lang="en-US" sz="9600" b="1" dirty="0"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D0F5AD44-00D2-589A-1037-1427EAD83692}"/>
              </a:ext>
            </a:extLst>
          </p:cNvPr>
          <p:cNvSpPr txBox="1"/>
          <p:nvPr/>
        </p:nvSpPr>
        <p:spPr>
          <a:xfrm>
            <a:off x="2932544" y="4404836"/>
            <a:ext cx="10203083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600" b="1" spc="390" dirty="0">
                <a:latin typeface="Barlow Condensed Bold"/>
                <a:ea typeface="Barlow Condensed Bold"/>
                <a:cs typeface="29LT Bukra Bold"/>
                <a:sym typeface="Barlow Condensed Bold"/>
              </a:rPr>
              <a:t>Project</a:t>
            </a:r>
            <a:endParaRPr lang="en-US" sz="9600" b="1" dirty="0"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444FC3B-268D-974A-5965-7D006E1CEE5D}"/>
              </a:ext>
            </a:extLst>
          </p:cNvPr>
          <p:cNvSpPr/>
          <p:nvPr/>
        </p:nvSpPr>
        <p:spPr>
          <a:xfrm>
            <a:off x="4973622" y="334535"/>
            <a:ext cx="967432" cy="967432"/>
          </a:xfrm>
          <a:custGeom>
            <a:avLst/>
            <a:gdLst/>
            <a:ahLst/>
            <a:cxnLst/>
            <a:rect l="l" t="t" r="r" b="b"/>
            <a:pathLst>
              <a:path w="967432" h="967432">
                <a:moveTo>
                  <a:pt x="0" y="0"/>
                </a:moveTo>
                <a:lnTo>
                  <a:pt x="967433" y="0"/>
                </a:lnTo>
                <a:lnTo>
                  <a:pt x="967433" y="967432"/>
                </a:lnTo>
                <a:lnTo>
                  <a:pt x="0" y="967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642326D5-77DA-DE57-0E24-ADB67C469564}"/>
              </a:ext>
            </a:extLst>
          </p:cNvPr>
          <p:cNvGrpSpPr/>
          <p:nvPr/>
        </p:nvGrpSpPr>
        <p:grpSpPr>
          <a:xfrm rot="5400000" flipH="1">
            <a:off x="8011227" y="5187652"/>
            <a:ext cx="45719" cy="8088537"/>
            <a:chOff x="0" y="0"/>
            <a:chExt cx="12543" cy="458362"/>
          </a:xfrm>
        </p:grpSpPr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2D6DE71D-A596-2698-1DFC-62A80EA21830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18AE1B86-E55D-55EE-9677-96752931807C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1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340D5F6-DA82-3F1F-9EFF-B24EE10D06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554" y="1745982"/>
            <a:ext cx="3639842" cy="8088537"/>
          </a:xfrm>
          <a:prstGeom prst="rect">
            <a:avLst/>
          </a:prstGeom>
        </p:spPr>
      </p:pic>
      <p:sp>
        <p:nvSpPr>
          <p:cNvPr id="31" name="TextBox 20">
            <a:extLst>
              <a:ext uri="{FF2B5EF4-FFF2-40B4-BE49-F238E27FC236}">
                <a16:creationId xmlns:a16="http://schemas.microsoft.com/office/drawing/2014/main" id="{7F2C8198-5C92-9B82-CCC6-A577090E8D80}"/>
              </a:ext>
            </a:extLst>
          </p:cNvPr>
          <p:cNvSpPr txBox="1"/>
          <p:nvPr/>
        </p:nvSpPr>
        <p:spPr>
          <a:xfrm>
            <a:off x="5561946" y="6285177"/>
            <a:ext cx="10203083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600" b="1" spc="390" dirty="0">
                <a:latin typeface="Barlow Condensed Bold"/>
                <a:ea typeface="Barlow Condensed Bold"/>
                <a:cs typeface="29LT Bukra Bold"/>
                <a:sym typeface="Barlow Condensed Bold"/>
              </a:rPr>
              <a:t>Demonstration</a:t>
            </a:r>
            <a:endParaRPr lang="en-US" sz="9600" b="1" dirty="0"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33" name="Freeform 54">
            <a:extLst>
              <a:ext uri="{FF2B5EF4-FFF2-40B4-BE49-F238E27FC236}">
                <a16:creationId xmlns:a16="http://schemas.microsoft.com/office/drawing/2014/main" id="{3E266298-0B73-D8C8-1B69-0BB5B2083CCD}"/>
              </a:ext>
            </a:extLst>
          </p:cNvPr>
          <p:cNvSpPr/>
          <p:nvPr/>
        </p:nvSpPr>
        <p:spPr>
          <a:xfrm>
            <a:off x="1829935" y="7023841"/>
            <a:ext cx="1355227" cy="1761530"/>
          </a:xfrm>
          <a:custGeom>
            <a:avLst/>
            <a:gdLst/>
            <a:ahLst/>
            <a:cxnLst/>
            <a:rect l="l" t="t" r="r" b="b"/>
            <a:pathLst>
              <a:path w="2890856" h="3437930">
                <a:moveTo>
                  <a:pt x="0" y="0"/>
                </a:moveTo>
                <a:lnTo>
                  <a:pt x="2890855" y="0"/>
                </a:lnTo>
                <a:lnTo>
                  <a:pt x="2890855" y="3437930"/>
                </a:lnTo>
                <a:lnTo>
                  <a:pt x="0" y="3437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7" name="Freeform 42">
            <a:extLst>
              <a:ext uri="{FF2B5EF4-FFF2-40B4-BE49-F238E27FC236}">
                <a16:creationId xmlns:a16="http://schemas.microsoft.com/office/drawing/2014/main" id="{C78920EF-F8A5-600F-FC53-6440AC8CD839}"/>
              </a:ext>
            </a:extLst>
          </p:cNvPr>
          <p:cNvSpPr/>
          <p:nvPr/>
        </p:nvSpPr>
        <p:spPr>
          <a:xfrm>
            <a:off x="8786738" y="2174819"/>
            <a:ext cx="2167592" cy="2135475"/>
          </a:xfrm>
          <a:custGeom>
            <a:avLst/>
            <a:gdLst/>
            <a:ahLst/>
            <a:cxnLst/>
            <a:rect l="l" t="t" r="r" b="b"/>
            <a:pathLst>
              <a:path w="3516165" h="3516165">
                <a:moveTo>
                  <a:pt x="0" y="0"/>
                </a:moveTo>
                <a:lnTo>
                  <a:pt x="3516165" y="0"/>
                </a:lnTo>
                <a:lnTo>
                  <a:pt x="3516165" y="3516166"/>
                </a:lnTo>
                <a:lnTo>
                  <a:pt x="0" y="3516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70096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85A66-6727-560C-FD82-7A6220E01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6850352-B7A3-3A43-380F-8990F3B0EBEA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16412CE-A8AA-E509-8A77-A93BC668517B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8543A5D-8EB5-7E64-7AB7-1174FC7864D9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98756C7-BFEA-CADF-83A6-41F47173F45C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7A5BABB-B637-3975-37CE-FE0D7F9AA3EB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F3868F8A-B660-6C8E-13EC-064A2E301F4E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87FE1051-345B-C2B0-D07D-A2BBCBCB269A}"/>
              </a:ext>
            </a:extLst>
          </p:cNvPr>
          <p:cNvSpPr txBox="1"/>
          <p:nvPr/>
        </p:nvSpPr>
        <p:spPr>
          <a:xfrm>
            <a:off x="1475029" y="684118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1B0CA94B-E9BF-8DAC-DA9C-02B59E37E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3266"/>
            <a:ext cx="1028701" cy="1028701"/>
          </a:xfrm>
          <a:prstGeom prst="rect">
            <a:avLst/>
          </a:prstGeom>
        </p:spPr>
      </p:pic>
      <p:grpSp>
        <p:nvGrpSpPr>
          <p:cNvPr id="29" name="Group 3">
            <a:extLst>
              <a:ext uri="{FF2B5EF4-FFF2-40B4-BE49-F238E27FC236}">
                <a16:creationId xmlns:a16="http://schemas.microsoft.com/office/drawing/2014/main" id="{AB30AF31-964E-A793-4DE6-5ABA036C5330}"/>
              </a:ext>
            </a:extLst>
          </p:cNvPr>
          <p:cNvGrpSpPr/>
          <p:nvPr/>
        </p:nvGrpSpPr>
        <p:grpSpPr>
          <a:xfrm rot="16200000">
            <a:off x="6861736" y="5169528"/>
            <a:ext cx="47625" cy="9558021"/>
            <a:chOff x="0" y="0"/>
            <a:chExt cx="12543" cy="458362"/>
          </a:xfrm>
        </p:grpSpPr>
        <p:sp>
          <p:nvSpPr>
            <p:cNvPr id="30" name="Freeform 4">
              <a:extLst>
                <a:ext uri="{FF2B5EF4-FFF2-40B4-BE49-F238E27FC236}">
                  <a16:creationId xmlns:a16="http://schemas.microsoft.com/office/drawing/2014/main" id="{3C2B7426-DA35-2DE6-2FF4-B355F83EF55C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4B7EA696-2895-7C96-C863-DE02C11D1B3A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26">
            <a:extLst>
              <a:ext uri="{FF2B5EF4-FFF2-40B4-BE49-F238E27FC236}">
                <a16:creationId xmlns:a16="http://schemas.microsoft.com/office/drawing/2014/main" id="{B9302077-D16C-EB7D-520E-C36D92F497EB}"/>
              </a:ext>
            </a:extLst>
          </p:cNvPr>
          <p:cNvGrpSpPr/>
          <p:nvPr/>
        </p:nvGrpSpPr>
        <p:grpSpPr>
          <a:xfrm>
            <a:off x="15087600" y="469768"/>
            <a:ext cx="2971800" cy="722378"/>
            <a:chOff x="0" y="0"/>
            <a:chExt cx="1127478" cy="188428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1743CA49-6A1C-CDB0-2BA9-097CD278B4BD}"/>
                </a:ext>
              </a:extLst>
            </p:cNvPr>
            <p:cNvSpPr/>
            <p:nvPr/>
          </p:nvSpPr>
          <p:spPr>
            <a:xfrm>
              <a:off x="0" y="0"/>
              <a:ext cx="1127478" cy="188428"/>
            </a:xfrm>
            <a:custGeom>
              <a:avLst/>
              <a:gdLst/>
              <a:ahLst/>
              <a:cxnLst/>
              <a:rect l="l" t="t" r="r" b="b"/>
              <a:pathLst>
                <a:path w="1127478" h="188428">
                  <a:moveTo>
                    <a:pt x="0" y="0"/>
                  </a:moveTo>
                  <a:lnTo>
                    <a:pt x="1127478" y="0"/>
                  </a:lnTo>
                  <a:lnTo>
                    <a:pt x="1127478" y="188428"/>
                  </a:lnTo>
                  <a:lnTo>
                    <a:pt x="0" y="188428"/>
                  </a:lnTo>
                  <a:close/>
                </a:path>
              </a:pathLst>
            </a:cu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D66AFD91-B64B-9232-9D89-E98CF892F39E}"/>
                </a:ext>
              </a:extLst>
            </p:cNvPr>
            <p:cNvSpPr txBox="1"/>
            <p:nvPr/>
          </p:nvSpPr>
          <p:spPr>
            <a:xfrm>
              <a:off x="0" y="-47625"/>
              <a:ext cx="1127478" cy="23605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50615" tIns="50615" rIns="50615" bIns="50615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4FDE69E-C00C-3C7A-08D3-D2C699A20F8C}"/>
              </a:ext>
            </a:extLst>
          </p:cNvPr>
          <p:cNvSpPr txBox="1"/>
          <p:nvPr/>
        </p:nvSpPr>
        <p:spPr>
          <a:xfrm>
            <a:off x="16167547" y="441423"/>
            <a:ext cx="1752196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6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5BB86A85-E58E-6199-F2C5-350B8597FD5E}"/>
              </a:ext>
            </a:extLst>
          </p:cNvPr>
          <p:cNvSpPr/>
          <p:nvPr/>
        </p:nvSpPr>
        <p:spPr>
          <a:xfrm>
            <a:off x="15357390" y="405205"/>
            <a:ext cx="680024" cy="668924"/>
          </a:xfrm>
          <a:custGeom>
            <a:avLst/>
            <a:gdLst/>
            <a:ahLst/>
            <a:cxnLst/>
            <a:rect l="l" t="t" r="r" b="b"/>
            <a:pathLst>
              <a:path w="967432" h="967432">
                <a:moveTo>
                  <a:pt x="0" y="0"/>
                </a:moveTo>
                <a:lnTo>
                  <a:pt x="967432" y="0"/>
                </a:lnTo>
                <a:lnTo>
                  <a:pt x="967432" y="967433"/>
                </a:lnTo>
                <a:lnTo>
                  <a:pt x="0" y="96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40" name="Group 9">
            <a:extLst>
              <a:ext uri="{FF2B5EF4-FFF2-40B4-BE49-F238E27FC236}">
                <a16:creationId xmlns:a16="http://schemas.microsoft.com/office/drawing/2014/main" id="{32F6A16E-BD8C-A791-8894-4EC2F518E8FD}"/>
              </a:ext>
            </a:extLst>
          </p:cNvPr>
          <p:cNvGrpSpPr/>
          <p:nvPr/>
        </p:nvGrpSpPr>
        <p:grpSpPr>
          <a:xfrm>
            <a:off x="1138856" y="2636918"/>
            <a:ext cx="4352924" cy="2506582"/>
            <a:chOff x="0" y="0"/>
            <a:chExt cx="1034046" cy="772937"/>
          </a:xfrm>
        </p:grpSpPr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355BE2F3-21C5-705F-E1D7-FD884B7BE511}"/>
                </a:ext>
              </a:extLst>
            </p:cNvPr>
            <p:cNvSpPr/>
            <p:nvPr/>
          </p:nvSpPr>
          <p:spPr>
            <a:xfrm>
              <a:off x="0" y="0"/>
              <a:ext cx="1034046" cy="772937"/>
            </a:xfrm>
            <a:custGeom>
              <a:avLst/>
              <a:gdLst/>
              <a:ahLst/>
              <a:cxnLst/>
              <a:rect l="l" t="t" r="r" b="b"/>
              <a:pathLst>
                <a:path w="1034046" h="772937">
                  <a:moveTo>
                    <a:pt x="100566" y="0"/>
                  </a:moveTo>
                  <a:lnTo>
                    <a:pt x="933480" y="0"/>
                  </a:lnTo>
                  <a:cubicBezTo>
                    <a:pt x="960152" y="0"/>
                    <a:pt x="985731" y="10595"/>
                    <a:pt x="1004591" y="29455"/>
                  </a:cubicBezTo>
                  <a:cubicBezTo>
                    <a:pt x="1023451" y="48315"/>
                    <a:pt x="1034046" y="73894"/>
                    <a:pt x="1034046" y="100566"/>
                  </a:cubicBezTo>
                  <a:lnTo>
                    <a:pt x="1034046" y="672370"/>
                  </a:lnTo>
                  <a:cubicBezTo>
                    <a:pt x="1034046" y="727912"/>
                    <a:pt x="989021" y="772937"/>
                    <a:pt x="933480" y="772937"/>
                  </a:cubicBezTo>
                  <a:lnTo>
                    <a:pt x="100566" y="772937"/>
                  </a:lnTo>
                  <a:cubicBezTo>
                    <a:pt x="73894" y="772937"/>
                    <a:pt x="48315" y="762341"/>
                    <a:pt x="29455" y="743482"/>
                  </a:cubicBezTo>
                  <a:cubicBezTo>
                    <a:pt x="10595" y="724622"/>
                    <a:pt x="0" y="699042"/>
                    <a:pt x="0" y="672370"/>
                  </a:cubicBezTo>
                  <a:lnTo>
                    <a:pt x="0" y="100566"/>
                  </a:lnTo>
                  <a:cubicBezTo>
                    <a:pt x="0" y="73894"/>
                    <a:pt x="10595" y="48315"/>
                    <a:pt x="29455" y="29455"/>
                  </a:cubicBezTo>
                  <a:cubicBezTo>
                    <a:pt x="48315" y="10595"/>
                    <a:pt x="73894" y="0"/>
                    <a:pt x="1005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81B57">
                    <a:alpha val="46000"/>
                  </a:srgbClr>
                </a:gs>
                <a:gs pos="100000">
                  <a:srgbClr val="47CFF0">
                    <a:alpha val="4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MY">
                <a:solidFill>
                  <a:srgbClr val="FF0000"/>
                </a:solidFill>
              </a:endParaRPr>
            </a:p>
          </p:txBody>
        </p:sp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026BA35A-CD5E-DC45-7715-AE817DF49C4D}"/>
                </a:ext>
              </a:extLst>
            </p:cNvPr>
            <p:cNvSpPr txBox="1"/>
            <p:nvPr/>
          </p:nvSpPr>
          <p:spPr>
            <a:xfrm>
              <a:off x="0" y="-47625"/>
              <a:ext cx="1034046" cy="820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43" name="TextBox 24">
            <a:extLst>
              <a:ext uri="{FF2B5EF4-FFF2-40B4-BE49-F238E27FC236}">
                <a16:creationId xmlns:a16="http://schemas.microsoft.com/office/drawing/2014/main" id="{92D45F45-BE56-C542-D05E-B4CAFDF619F6}"/>
              </a:ext>
            </a:extLst>
          </p:cNvPr>
          <p:cNvSpPr txBox="1"/>
          <p:nvPr/>
        </p:nvSpPr>
        <p:spPr>
          <a:xfrm>
            <a:off x="1353893" y="2880437"/>
            <a:ext cx="3924299" cy="1223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Develop AR-Based Learning Modules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EA6440E-8EEF-3491-3120-38AEB0A0C343}"/>
              </a:ext>
            </a:extLst>
          </p:cNvPr>
          <p:cNvSpPr/>
          <p:nvPr/>
        </p:nvSpPr>
        <p:spPr>
          <a:xfrm>
            <a:off x="2920567" y="2141097"/>
            <a:ext cx="789501" cy="73933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104884-2360-E164-A229-13C9474C60B1}"/>
              </a:ext>
            </a:extLst>
          </p:cNvPr>
          <p:cNvSpPr txBox="1"/>
          <p:nvPr/>
        </p:nvSpPr>
        <p:spPr>
          <a:xfrm>
            <a:off x="3088323" y="2218378"/>
            <a:ext cx="5274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lang="en-MY" sz="3200" dirty="0"/>
          </a:p>
        </p:txBody>
      </p:sp>
      <p:sp>
        <p:nvSpPr>
          <p:cNvPr id="60" name="TextBox 24">
            <a:extLst>
              <a:ext uri="{FF2B5EF4-FFF2-40B4-BE49-F238E27FC236}">
                <a16:creationId xmlns:a16="http://schemas.microsoft.com/office/drawing/2014/main" id="{C358731A-70F4-45AB-72E1-ED878EDB8872}"/>
              </a:ext>
            </a:extLst>
          </p:cNvPr>
          <p:cNvSpPr txBox="1"/>
          <p:nvPr/>
        </p:nvSpPr>
        <p:spPr>
          <a:xfrm>
            <a:off x="1312055" y="5467840"/>
            <a:ext cx="3706570" cy="326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AR Learn 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Module (AI Identify, AR Models, AR Quiz)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AR Guide 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Module (Email, Word, Snipping Tool, Calculator</a:t>
            </a:r>
          </a:p>
        </p:txBody>
      </p:sp>
      <p:grpSp>
        <p:nvGrpSpPr>
          <p:cNvPr id="77" name="Group 3">
            <a:extLst>
              <a:ext uri="{FF2B5EF4-FFF2-40B4-BE49-F238E27FC236}">
                <a16:creationId xmlns:a16="http://schemas.microsoft.com/office/drawing/2014/main" id="{D0AE3549-E7AA-974C-A71D-B4E269A91293}"/>
              </a:ext>
            </a:extLst>
          </p:cNvPr>
          <p:cNvGrpSpPr/>
          <p:nvPr/>
        </p:nvGrpSpPr>
        <p:grpSpPr>
          <a:xfrm flipH="1">
            <a:off x="294734" y="2798537"/>
            <a:ext cx="45719" cy="8088537"/>
            <a:chOff x="0" y="0"/>
            <a:chExt cx="12543" cy="458362"/>
          </a:xfrm>
        </p:grpSpPr>
        <p:sp>
          <p:nvSpPr>
            <p:cNvPr id="78" name="Freeform 4">
              <a:extLst>
                <a:ext uri="{FF2B5EF4-FFF2-40B4-BE49-F238E27FC236}">
                  <a16:creationId xmlns:a16="http://schemas.microsoft.com/office/drawing/2014/main" id="{DB4067E0-FB27-7EB8-337C-8FDB19C834CC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79" name="TextBox 5">
              <a:extLst>
                <a:ext uri="{FF2B5EF4-FFF2-40B4-BE49-F238E27FC236}">
                  <a16:creationId xmlns:a16="http://schemas.microsoft.com/office/drawing/2014/main" id="{155EA31C-9509-9BF8-F440-A06589999E56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20">
            <a:extLst>
              <a:ext uri="{FF2B5EF4-FFF2-40B4-BE49-F238E27FC236}">
                <a16:creationId xmlns:a16="http://schemas.microsoft.com/office/drawing/2014/main" id="{85BFA4FE-A0B3-59D4-59C3-EC8ADCEEBF2F}"/>
              </a:ext>
            </a:extLst>
          </p:cNvPr>
          <p:cNvSpPr txBox="1"/>
          <p:nvPr/>
        </p:nvSpPr>
        <p:spPr>
          <a:xfrm>
            <a:off x="4118631" y="437065"/>
            <a:ext cx="936876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  <a:r>
              <a:rPr lang="en-US" sz="6500" b="1" spc="390" dirty="0">
                <a:solidFill>
                  <a:srgbClr val="FFFFFF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🎯</a:t>
            </a:r>
            <a:r>
              <a:rPr lang="en-US" sz="65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  Objectives Evaluation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F1480DB6-2A8B-4466-FC9F-B6B0BFA3CEC0}"/>
              </a:ext>
            </a:extLst>
          </p:cNvPr>
          <p:cNvSpPr/>
          <p:nvPr/>
        </p:nvSpPr>
        <p:spPr>
          <a:xfrm>
            <a:off x="2921428" y="4273728"/>
            <a:ext cx="583561" cy="676006"/>
          </a:xfrm>
          <a:custGeom>
            <a:avLst/>
            <a:gdLst/>
            <a:ahLst/>
            <a:cxnLst/>
            <a:rect l="l" t="t" r="r" b="b"/>
            <a:pathLst>
              <a:path w="1016721" h="1016721">
                <a:moveTo>
                  <a:pt x="0" y="0"/>
                </a:moveTo>
                <a:lnTo>
                  <a:pt x="1016721" y="0"/>
                </a:lnTo>
                <a:lnTo>
                  <a:pt x="1016721" y="1016721"/>
                </a:lnTo>
                <a:lnTo>
                  <a:pt x="0" y="1016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 dirty="0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0299F8C4-255C-1296-FE56-8527B71DCB63}"/>
              </a:ext>
            </a:extLst>
          </p:cNvPr>
          <p:cNvGrpSpPr/>
          <p:nvPr/>
        </p:nvGrpSpPr>
        <p:grpSpPr>
          <a:xfrm>
            <a:off x="6708083" y="2636918"/>
            <a:ext cx="4352924" cy="2506582"/>
            <a:chOff x="0" y="0"/>
            <a:chExt cx="1034046" cy="77293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0061F2D-FAF8-B44E-53D5-0CDC946BF75B}"/>
                </a:ext>
              </a:extLst>
            </p:cNvPr>
            <p:cNvSpPr/>
            <p:nvPr/>
          </p:nvSpPr>
          <p:spPr>
            <a:xfrm>
              <a:off x="0" y="0"/>
              <a:ext cx="1034046" cy="772937"/>
            </a:xfrm>
            <a:custGeom>
              <a:avLst/>
              <a:gdLst/>
              <a:ahLst/>
              <a:cxnLst/>
              <a:rect l="l" t="t" r="r" b="b"/>
              <a:pathLst>
                <a:path w="1034046" h="772937">
                  <a:moveTo>
                    <a:pt x="100566" y="0"/>
                  </a:moveTo>
                  <a:lnTo>
                    <a:pt x="933480" y="0"/>
                  </a:lnTo>
                  <a:cubicBezTo>
                    <a:pt x="960152" y="0"/>
                    <a:pt x="985731" y="10595"/>
                    <a:pt x="1004591" y="29455"/>
                  </a:cubicBezTo>
                  <a:cubicBezTo>
                    <a:pt x="1023451" y="48315"/>
                    <a:pt x="1034046" y="73894"/>
                    <a:pt x="1034046" y="100566"/>
                  </a:cubicBezTo>
                  <a:lnTo>
                    <a:pt x="1034046" y="672370"/>
                  </a:lnTo>
                  <a:cubicBezTo>
                    <a:pt x="1034046" y="727912"/>
                    <a:pt x="989021" y="772937"/>
                    <a:pt x="933480" y="772937"/>
                  </a:cubicBezTo>
                  <a:lnTo>
                    <a:pt x="100566" y="772937"/>
                  </a:lnTo>
                  <a:cubicBezTo>
                    <a:pt x="73894" y="772937"/>
                    <a:pt x="48315" y="762341"/>
                    <a:pt x="29455" y="743482"/>
                  </a:cubicBezTo>
                  <a:cubicBezTo>
                    <a:pt x="10595" y="724622"/>
                    <a:pt x="0" y="699042"/>
                    <a:pt x="0" y="672370"/>
                  </a:cubicBezTo>
                  <a:lnTo>
                    <a:pt x="0" y="100566"/>
                  </a:lnTo>
                  <a:cubicBezTo>
                    <a:pt x="0" y="73894"/>
                    <a:pt x="10595" y="48315"/>
                    <a:pt x="29455" y="29455"/>
                  </a:cubicBezTo>
                  <a:cubicBezTo>
                    <a:pt x="48315" y="10595"/>
                    <a:pt x="73894" y="0"/>
                    <a:pt x="1005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81B57">
                    <a:alpha val="46000"/>
                  </a:srgbClr>
                </a:gs>
                <a:gs pos="100000">
                  <a:srgbClr val="47CFF0">
                    <a:alpha val="4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MY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47D6B7-6F72-7DB7-3A16-43B03C80C54F}"/>
                </a:ext>
              </a:extLst>
            </p:cNvPr>
            <p:cNvSpPr txBox="1"/>
            <p:nvPr/>
          </p:nvSpPr>
          <p:spPr>
            <a:xfrm>
              <a:off x="0" y="-47625"/>
              <a:ext cx="1034046" cy="820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13" name="TextBox 24">
            <a:extLst>
              <a:ext uri="{FF2B5EF4-FFF2-40B4-BE49-F238E27FC236}">
                <a16:creationId xmlns:a16="http://schemas.microsoft.com/office/drawing/2014/main" id="{108B7ABC-C799-8477-612B-7F2FB550E43C}"/>
              </a:ext>
            </a:extLst>
          </p:cNvPr>
          <p:cNvSpPr txBox="1"/>
          <p:nvPr/>
        </p:nvSpPr>
        <p:spPr>
          <a:xfrm>
            <a:off x="6923120" y="2880437"/>
            <a:ext cx="3924299" cy="1223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Develop an AI Tutor Module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64C3DD-5DCD-D005-5AD1-1CB85F79DA0E}"/>
              </a:ext>
            </a:extLst>
          </p:cNvPr>
          <p:cNvSpPr/>
          <p:nvPr/>
        </p:nvSpPr>
        <p:spPr>
          <a:xfrm>
            <a:off x="8489794" y="2141097"/>
            <a:ext cx="789501" cy="73933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7BA31E-1A5B-187C-553E-4657AEC1B708}"/>
              </a:ext>
            </a:extLst>
          </p:cNvPr>
          <p:cNvSpPr txBox="1"/>
          <p:nvPr/>
        </p:nvSpPr>
        <p:spPr>
          <a:xfrm>
            <a:off x="8657550" y="2218378"/>
            <a:ext cx="5274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lang="en-MY" sz="3200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FFCC13C3-AB6E-5DDD-1553-CEDA91F299C5}"/>
              </a:ext>
            </a:extLst>
          </p:cNvPr>
          <p:cNvSpPr/>
          <p:nvPr/>
        </p:nvSpPr>
        <p:spPr>
          <a:xfrm>
            <a:off x="8490655" y="4273728"/>
            <a:ext cx="583561" cy="676006"/>
          </a:xfrm>
          <a:custGeom>
            <a:avLst/>
            <a:gdLst/>
            <a:ahLst/>
            <a:cxnLst/>
            <a:rect l="l" t="t" r="r" b="b"/>
            <a:pathLst>
              <a:path w="1016721" h="1016721">
                <a:moveTo>
                  <a:pt x="0" y="0"/>
                </a:moveTo>
                <a:lnTo>
                  <a:pt x="1016721" y="0"/>
                </a:lnTo>
                <a:lnTo>
                  <a:pt x="1016721" y="1016721"/>
                </a:lnTo>
                <a:lnTo>
                  <a:pt x="0" y="1016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0CBC5-3BE0-C5BB-397E-5747DC48FECB}"/>
              </a:ext>
            </a:extLst>
          </p:cNvPr>
          <p:cNvSpPr txBox="1"/>
          <p:nvPr/>
        </p:nvSpPr>
        <p:spPr>
          <a:xfrm>
            <a:off x="6961041" y="5467840"/>
            <a:ext cx="4099966" cy="326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Support </a:t>
            </a: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text and image queries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with concise </a:t>
            </a: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3-5 steps answers.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EasyOCR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extract keywords 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highlight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the </a:t>
            </a: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relevant keywords.</a:t>
            </a:r>
          </a:p>
        </p:txBody>
      </p:sp>
      <p:grpSp>
        <p:nvGrpSpPr>
          <p:cNvPr id="26" name="Group 9">
            <a:extLst>
              <a:ext uri="{FF2B5EF4-FFF2-40B4-BE49-F238E27FC236}">
                <a16:creationId xmlns:a16="http://schemas.microsoft.com/office/drawing/2014/main" id="{703776FB-98FC-FCD9-D6F7-8612771928FF}"/>
              </a:ext>
            </a:extLst>
          </p:cNvPr>
          <p:cNvGrpSpPr/>
          <p:nvPr/>
        </p:nvGrpSpPr>
        <p:grpSpPr>
          <a:xfrm>
            <a:off x="12626344" y="2567965"/>
            <a:ext cx="4352924" cy="2506582"/>
            <a:chOff x="0" y="0"/>
            <a:chExt cx="1034046" cy="772937"/>
          </a:xfrm>
        </p:grpSpPr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47F1D003-503E-5330-499F-419D3B2118D8}"/>
                </a:ext>
              </a:extLst>
            </p:cNvPr>
            <p:cNvSpPr/>
            <p:nvPr/>
          </p:nvSpPr>
          <p:spPr>
            <a:xfrm>
              <a:off x="0" y="0"/>
              <a:ext cx="1034046" cy="772937"/>
            </a:xfrm>
            <a:custGeom>
              <a:avLst/>
              <a:gdLst/>
              <a:ahLst/>
              <a:cxnLst/>
              <a:rect l="l" t="t" r="r" b="b"/>
              <a:pathLst>
                <a:path w="1034046" h="772937">
                  <a:moveTo>
                    <a:pt x="100566" y="0"/>
                  </a:moveTo>
                  <a:lnTo>
                    <a:pt x="933480" y="0"/>
                  </a:lnTo>
                  <a:cubicBezTo>
                    <a:pt x="960152" y="0"/>
                    <a:pt x="985731" y="10595"/>
                    <a:pt x="1004591" y="29455"/>
                  </a:cubicBezTo>
                  <a:cubicBezTo>
                    <a:pt x="1023451" y="48315"/>
                    <a:pt x="1034046" y="73894"/>
                    <a:pt x="1034046" y="100566"/>
                  </a:cubicBezTo>
                  <a:lnTo>
                    <a:pt x="1034046" y="672370"/>
                  </a:lnTo>
                  <a:cubicBezTo>
                    <a:pt x="1034046" y="727912"/>
                    <a:pt x="989021" y="772937"/>
                    <a:pt x="933480" y="772937"/>
                  </a:cubicBezTo>
                  <a:lnTo>
                    <a:pt x="100566" y="772937"/>
                  </a:lnTo>
                  <a:cubicBezTo>
                    <a:pt x="73894" y="772937"/>
                    <a:pt x="48315" y="762341"/>
                    <a:pt x="29455" y="743482"/>
                  </a:cubicBezTo>
                  <a:cubicBezTo>
                    <a:pt x="10595" y="724622"/>
                    <a:pt x="0" y="699042"/>
                    <a:pt x="0" y="672370"/>
                  </a:cubicBezTo>
                  <a:lnTo>
                    <a:pt x="0" y="100566"/>
                  </a:lnTo>
                  <a:cubicBezTo>
                    <a:pt x="0" y="73894"/>
                    <a:pt x="10595" y="48315"/>
                    <a:pt x="29455" y="29455"/>
                  </a:cubicBezTo>
                  <a:cubicBezTo>
                    <a:pt x="48315" y="10595"/>
                    <a:pt x="73894" y="0"/>
                    <a:pt x="1005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81B57">
                    <a:alpha val="46000"/>
                  </a:srgbClr>
                </a:gs>
                <a:gs pos="100000">
                  <a:srgbClr val="47CFF0">
                    <a:alpha val="4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MY">
                <a:solidFill>
                  <a:srgbClr val="FF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0105B8-EFF0-7320-C17E-562AC16A5790}"/>
                </a:ext>
              </a:extLst>
            </p:cNvPr>
            <p:cNvSpPr txBox="1"/>
            <p:nvPr/>
          </p:nvSpPr>
          <p:spPr>
            <a:xfrm>
              <a:off x="0" y="-47625"/>
              <a:ext cx="1034046" cy="820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32" name="TextBox 24">
            <a:extLst>
              <a:ext uri="{FF2B5EF4-FFF2-40B4-BE49-F238E27FC236}">
                <a16:creationId xmlns:a16="http://schemas.microsoft.com/office/drawing/2014/main" id="{BD9EC404-889F-02E9-7276-3813EC35B952}"/>
              </a:ext>
            </a:extLst>
          </p:cNvPr>
          <p:cNvSpPr txBox="1"/>
          <p:nvPr/>
        </p:nvSpPr>
        <p:spPr>
          <a:xfrm>
            <a:off x="12841381" y="2811484"/>
            <a:ext cx="3924299" cy="1223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Implement Adaptive Learning Features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F5C828D-A85A-49C6-5B71-101A42013044}"/>
              </a:ext>
            </a:extLst>
          </p:cNvPr>
          <p:cNvSpPr/>
          <p:nvPr/>
        </p:nvSpPr>
        <p:spPr>
          <a:xfrm>
            <a:off x="14408055" y="2072144"/>
            <a:ext cx="789501" cy="73933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B86536-61E2-C6C5-59DF-52A3431216B4}"/>
              </a:ext>
            </a:extLst>
          </p:cNvPr>
          <p:cNvSpPr txBox="1"/>
          <p:nvPr/>
        </p:nvSpPr>
        <p:spPr>
          <a:xfrm>
            <a:off x="14575811" y="2149425"/>
            <a:ext cx="5274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lang="en-MY" sz="3200" dirty="0"/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76C22414-34D3-5F35-3095-C1A49815D00D}"/>
              </a:ext>
            </a:extLst>
          </p:cNvPr>
          <p:cNvSpPr/>
          <p:nvPr/>
        </p:nvSpPr>
        <p:spPr>
          <a:xfrm>
            <a:off x="14408916" y="4204775"/>
            <a:ext cx="583561" cy="676006"/>
          </a:xfrm>
          <a:custGeom>
            <a:avLst/>
            <a:gdLst/>
            <a:ahLst/>
            <a:cxnLst/>
            <a:rect l="l" t="t" r="r" b="b"/>
            <a:pathLst>
              <a:path w="1016721" h="1016721">
                <a:moveTo>
                  <a:pt x="0" y="0"/>
                </a:moveTo>
                <a:lnTo>
                  <a:pt x="1016721" y="0"/>
                </a:lnTo>
                <a:lnTo>
                  <a:pt x="1016721" y="1016721"/>
                </a:lnTo>
                <a:lnTo>
                  <a:pt x="0" y="1016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CF9977-DD76-0957-79C8-577ECD977C10}"/>
              </a:ext>
            </a:extLst>
          </p:cNvPr>
          <p:cNvSpPr txBox="1"/>
          <p:nvPr/>
        </p:nvSpPr>
        <p:spPr>
          <a:xfrm>
            <a:off x="12626343" y="5430832"/>
            <a:ext cx="4349601" cy="381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TTS 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for narration / review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STT 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enables hands-free next / previous navigation.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Dual Viewing Mode 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(3D AR / Canvas)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Accessibility for </a:t>
            </a: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beginners and older adults.</a:t>
            </a:r>
          </a:p>
        </p:txBody>
      </p:sp>
    </p:spTree>
    <p:extLst>
      <p:ext uri="{BB962C8B-B14F-4D97-AF65-F5344CB8AC3E}">
        <p14:creationId xmlns:p14="http://schemas.microsoft.com/office/powerpoint/2010/main" val="1063299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2486-80DA-63FD-B949-E5FE9242F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E4E922EF-A967-B06A-60C9-88258468F2A2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E74A912-BF06-A2AD-850D-1E470DDB487A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531D15F-9F5B-CE2B-91DC-3DD659862F51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C947BD4E-0A17-69DC-3967-7B2C407E002B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946B7A7-BC28-875E-C999-19C36D5C52EC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9BB2C866-04F9-AC33-A4D9-B3652FBC0D58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F877F2AC-50C7-6082-9DF8-256FA28ED3C2}"/>
              </a:ext>
            </a:extLst>
          </p:cNvPr>
          <p:cNvSpPr txBox="1"/>
          <p:nvPr/>
        </p:nvSpPr>
        <p:spPr>
          <a:xfrm>
            <a:off x="1475029" y="684118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C0308AD4-588A-F152-D328-EF77E7FDB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3266"/>
            <a:ext cx="1028701" cy="1028701"/>
          </a:xfrm>
          <a:prstGeom prst="rect">
            <a:avLst/>
          </a:prstGeom>
        </p:spPr>
      </p:pic>
      <p:grpSp>
        <p:nvGrpSpPr>
          <p:cNvPr id="29" name="Group 3">
            <a:extLst>
              <a:ext uri="{FF2B5EF4-FFF2-40B4-BE49-F238E27FC236}">
                <a16:creationId xmlns:a16="http://schemas.microsoft.com/office/drawing/2014/main" id="{E084ADA7-8702-D75E-D529-1DB89E39B0D1}"/>
              </a:ext>
            </a:extLst>
          </p:cNvPr>
          <p:cNvGrpSpPr/>
          <p:nvPr/>
        </p:nvGrpSpPr>
        <p:grpSpPr>
          <a:xfrm rot="16200000">
            <a:off x="6861736" y="5169528"/>
            <a:ext cx="47625" cy="9558021"/>
            <a:chOff x="0" y="0"/>
            <a:chExt cx="12543" cy="458362"/>
          </a:xfrm>
        </p:grpSpPr>
        <p:sp>
          <p:nvSpPr>
            <p:cNvPr id="30" name="Freeform 4">
              <a:extLst>
                <a:ext uri="{FF2B5EF4-FFF2-40B4-BE49-F238E27FC236}">
                  <a16:creationId xmlns:a16="http://schemas.microsoft.com/office/drawing/2014/main" id="{BD265A35-6A00-C9BA-22FC-848561254F32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DE679837-F990-44D7-5FB7-57A69A169383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26">
            <a:extLst>
              <a:ext uri="{FF2B5EF4-FFF2-40B4-BE49-F238E27FC236}">
                <a16:creationId xmlns:a16="http://schemas.microsoft.com/office/drawing/2014/main" id="{C1D000CF-1751-C624-196C-4C5A1FF39995}"/>
              </a:ext>
            </a:extLst>
          </p:cNvPr>
          <p:cNvGrpSpPr/>
          <p:nvPr/>
        </p:nvGrpSpPr>
        <p:grpSpPr>
          <a:xfrm>
            <a:off x="15087600" y="469768"/>
            <a:ext cx="2971800" cy="722378"/>
            <a:chOff x="0" y="0"/>
            <a:chExt cx="1127478" cy="188428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D27E24CF-0B18-F84F-AA06-BF54707F69ED}"/>
                </a:ext>
              </a:extLst>
            </p:cNvPr>
            <p:cNvSpPr/>
            <p:nvPr/>
          </p:nvSpPr>
          <p:spPr>
            <a:xfrm>
              <a:off x="0" y="0"/>
              <a:ext cx="1127478" cy="188428"/>
            </a:xfrm>
            <a:custGeom>
              <a:avLst/>
              <a:gdLst/>
              <a:ahLst/>
              <a:cxnLst/>
              <a:rect l="l" t="t" r="r" b="b"/>
              <a:pathLst>
                <a:path w="1127478" h="188428">
                  <a:moveTo>
                    <a:pt x="0" y="0"/>
                  </a:moveTo>
                  <a:lnTo>
                    <a:pt x="1127478" y="0"/>
                  </a:lnTo>
                  <a:lnTo>
                    <a:pt x="1127478" y="188428"/>
                  </a:lnTo>
                  <a:lnTo>
                    <a:pt x="0" y="188428"/>
                  </a:lnTo>
                  <a:close/>
                </a:path>
              </a:pathLst>
            </a:cu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50B0CBE3-24C4-E47C-4CF2-94F168400821}"/>
                </a:ext>
              </a:extLst>
            </p:cNvPr>
            <p:cNvSpPr txBox="1"/>
            <p:nvPr/>
          </p:nvSpPr>
          <p:spPr>
            <a:xfrm>
              <a:off x="0" y="-47625"/>
              <a:ext cx="1127478" cy="23605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50615" tIns="50615" rIns="50615" bIns="50615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76D0F1-D5AD-51B5-D276-C9D5E15F89AB}"/>
              </a:ext>
            </a:extLst>
          </p:cNvPr>
          <p:cNvSpPr txBox="1"/>
          <p:nvPr/>
        </p:nvSpPr>
        <p:spPr>
          <a:xfrm>
            <a:off x="16167547" y="441423"/>
            <a:ext cx="1752196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6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6C62D638-8F29-B49C-88A0-AA7E048EFF24}"/>
              </a:ext>
            </a:extLst>
          </p:cNvPr>
          <p:cNvSpPr/>
          <p:nvPr/>
        </p:nvSpPr>
        <p:spPr>
          <a:xfrm>
            <a:off x="15357390" y="405205"/>
            <a:ext cx="680024" cy="668924"/>
          </a:xfrm>
          <a:custGeom>
            <a:avLst/>
            <a:gdLst/>
            <a:ahLst/>
            <a:cxnLst/>
            <a:rect l="l" t="t" r="r" b="b"/>
            <a:pathLst>
              <a:path w="967432" h="967432">
                <a:moveTo>
                  <a:pt x="0" y="0"/>
                </a:moveTo>
                <a:lnTo>
                  <a:pt x="967432" y="0"/>
                </a:lnTo>
                <a:lnTo>
                  <a:pt x="967432" y="967433"/>
                </a:lnTo>
                <a:lnTo>
                  <a:pt x="0" y="96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40" name="Group 9">
            <a:extLst>
              <a:ext uri="{FF2B5EF4-FFF2-40B4-BE49-F238E27FC236}">
                <a16:creationId xmlns:a16="http://schemas.microsoft.com/office/drawing/2014/main" id="{753D5D02-046F-2CF1-2113-503E1B8AD941}"/>
              </a:ext>
            </a:extLst>
          </p:cNvPr>
          <p:cNvGrpSpPr/>
          <p:nvPr/>
        </p:nvGrpSpPr>
        <p:grpSpPr>
          <a:xfrm>
            <a:off x="1109038" y="2986411"/>
            <a:ext cx="4352924" cy="1850750"/>
            <a:chOff x="0" y="0"/>
            <a:chExt cx="1034046" cy="772937"/>
          </a:xfrm>
        </p:grpSpPr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1207BDED-FFBC-471D-6E4A-911416E69068}"/>
                </a:ext>
              </a:extLst>
            </p:cNvPr>
            <p:cNvSpPr/>
            <p:nvPr/>
          </p:nvSpPr>
          <p:spPr>
            <a:xfrm>
              <a:off x="0" y="0"/>
              <a:ext cx="1034046" cy="772937"/>
            </a:xfrm>
            <a:custGeom>
              <a:avLst/>
              <a:gdLst/>
              <a:ahLst/>
              <a:cxnLst/>
              <a:rect l="l" t="t" r="r" b="b"/>
              <a:pathLst>
                <a:path w="1034046" h="772937">
                  <a:moveTo>
                    <a:pt x="100566" y="0"/>
                  </a:moveTo>
                  <a:lnTo>
                    <a:pt x="933480" y="0"/>
                  </a:lnTo>
                  <a:cubicBezTo>
                    <a:pt x="960152" y="0"/>
                    <a:pt x="985731" y="10595"/>
                    <a:pt x="1004591" y="29455"/>
                  </a:cubicBezTo>
                  <a:cubicBezTo>
                    <a:pt x="1023451" y="48315"/>
                    <a:pt x="1034046" y="73894"/>
                    <a:pt x="1034046" y="100566"/>
                  </a:cubicBezTo>
                  <a:lnTo>
                    <a:pt x="1034046" y="672370"/>
                  </a:lnTo>
                  <a:cubicBezTo>
                    <a:pt x="1034046" y="727912"/>
                    <a:pt x="989021" y="772937"/>
                    <a:pt x="933480" y="772937"/>
                  </a:cubicBezTo>
                  <a:lnTo>
                    <a:pt x="100566" y="772937"/>
                  </a:lnTo>
                  <a:cubicBezTo>
                    <a:pt x="73894" y="772937"/>
                    <a:pt x="48315" y="762341"/>
                    <a:pt x="29455" y="743482"/>
                  </a:cubicBezTo>
                  <a:cubicBezTo>
                    <a:pt x="10595" y="724622"/>
                    <a:pt x="0" y="699042"/>
                    <a:pt x="0" y="672370"/>
                  </a:cubicBezTo>
                  <a:lnTo>
                    <a:pt x="0" y="100566"/>
                  </a:lnTo>
                  <a:cubicBezTo>
                    <a:pt x="0" y="73894"/>
                    <a:pt x="10595" y="48315"/>
                    <a:pt x="29455" y="29455"/>
                  </a:cubicBezTo>
                  <a:cubicBezTo>
                    <a:pt x="48315" y="10595"/>
                    <a:pt x="73894" y="0"/>
                    <a:pt x="1005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81B57">
                    <a:alpha val="46000"/>
                  </a:srgbClr>
                </a:gs>
                <a:gs pos="100000">
                  <a:srgbClr val="47CFF0">
                    <a:alpha val="4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MY">
                <a:solidFill>
                  <a:srgbClr val="FF0000"/>
                </a:solidFill>
              </a:endParaRPr>
            </a:p>
          </p:txBody>
        </p:sp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A4AFB365-18A7-7971-B530-1C52DF11CE56}"/>
                </a:ext>
              </a:extLst>
            </p:cNvPr>
            <p:cNvSpPr txBox="1"/>
            <p:nvPr/>
          </p:nvSpPr>
          <p:spPr>
            <a:xfrm>
              <a:off x="0" y="-47625"/>
              <a:ext cx="1034046" cy="820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43" name="TextBox 24">
            <a:extLst>
              <a:ext uri="{FF2B5EF4-FFF2-40B4-BE49-F238E27FC236}">
                <a16:creationId xmlns:a16="http://schemas.microsoft.com/office/drawing/2014/main" id="{0887429E-03F4-9763-54B6-E6ED06A2DC0E}"/>
              </a:ext>
            </a:extLst>
          </p:cNvPr>
          <p:cNvSpPr txBox="1"/>
          <p:nvPr/>
        </p:nvSpPr>
        <p:spPr>
          <a:xfrm>
            <a:off x="1324075" y="3229930"/>
            <a:ext cx="3924299" cy="1223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Model Performance &amp; Confidence (YOLOv5)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D3C872-0EA9-6AA4-58C2-BB9EAC3F94F6}"/>
              </a:ext>
            </a:extLst>
          </p:cNvPr>
          <p:cNvSpPr/>
          <p:nvPr/>
        </p:nvSpPr>
        <p:spPr>
          <a:xfrm>
            <a:off x="2890749" y="2490590"/>
            <a:ext cx="789501" cy="73933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F4BA4B-49C4-F1BF-28F9-A481046E94B8}"/>
              </a:ext>
            </a:extLst>
          </p:cNvPr>
          <p:cNvSpPr txBox="1"/>
          <p:nvPr/>
        </p:nvSpPr>
        <p:spPr>
          <a:xfrm>
            <a:off x="3058505" y="2567871"/>
            <a:ext cx="5274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lang="en-MY" sz="3200" dirty="0"/>
          </a:p>
        </p:txBody>
      </p:sp>
      <p:sp>
        <p:nvSpPr>
          <p:cNvPr id="60" name="TextBox 24">
            <a:extLst>
              <a:ext uri="{FF2B5EF4-FFF2-40B4-BE49-F238E27FC236}">
                <a16:creationId xmlns:a16="http://schemas.microsoft.com/office/drawing/2014/main" id="{99D28A05-1F2B-34B6-0B96-595B924D3204}"/>
              </a:ext>
            </a:extLst>
          </p:cNvPr>
          <p:cNvSpPr txBox="1"/>
          <p:nvPr/>
        </p:nvSpPr>
        <p:spPr>
          <a:xfrm>
            <a:off x="6079458" y="2541105"/>
            <a:ext cx="6012215" cy="271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Real-time detection confidence only </a:t>
            </a:r>
            <a:r>
              <a:rPr lang="en-US" sz="2400" b="1" u="sng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0.5 – 0.7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(Unreliable recognition)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Added </a:t>
            </a:r>
            <a:r>
              <a:rPr lang="en-US" sz="2400" b="1" u="sng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mobile lag 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Poor UX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Decision: Switch to </a:t>
            </a:r>
            <a:r>
              <a:rPr lang="en-US" sz="2400" b="1" u="sng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OpenAI-based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Identify</a:t>
            </a:r>
          </a:p>
        </p:txBody>
      </p:sp>
      <p:grpSp>
        <p:nvGrpSpPr>
          <p:cNvPr id="77" name="Group 3">
            <a:extLst>
              <a:ext uri="{FF2B5EF4-FFF2-40B4-BE49-F238E27FC236}">
                <a16:creationId xmlns:a16="http://schemas.microsoft.com/office/drawing/2014/main" id="{8079E4EE-74E5-57F8-A668-6C6CD41BCD9D}"/>
              </a:ext>
            </a:extLst>
          </p:cNvPr>
          <p:cNvGrpSpPr/>
          <p:nvPr/>
        </p:nvGrpSpPr>
        <p:grpSpPr>
          <a:xfrm flipH="1">
            <a:off x="294734" y="2798537"/>
            <a:ext cx="45719" cy="8088537"/>
            <a:chOff x="0" y="0"/>
            <a:chExt cx="12543" cy="458362"/>
          </a:xfrm>
        </p:grpSpPr>
        <p:sp>
          <p:nvSpPr>
            <p:cNvPr id="78" name="Freeform 4">
              <a:extLst>
                <a:ext uri="{FF2B5EF4-FFF2-40B4-BE49-F238E27FC236}">
                  <a16:creationId xmlns:a16="http://schemas.microsoft.com/office/drawing/2014/main" id="{25667CCF-D6D1-63F9-9835-148BB4D6A270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79" name="TextBox 5">
              <a:extLst>
                <a:ext uri="{FF2B5EF4-FFF2-40B4-BE49-F238E27FC236}">
                  <a16:creationId xmlns:a16="http://schemas.microsoft.com/office/drawing/2014/main" id="{C4EBC5D3-FB46-D855-9152-7815D785EAFA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20">
            <a:extLst>
              <a:ext uri="{FF2B5EF4-FFF2-40B4-BE49-F238E27FC236}">
                <a16:creationId xmlns:a16="http://schemas.microsoft.com/office/drawing/2014/main" id="{AA59626A-CB46-2DA7-A687-E498E26F93B5}"/>
              </a:ext>
            </a:extLst>
          </p:cNvPr>
          <p:cNvSpPr txBox="1"/>
          <p:nvPr/>
        </p:nvSpPr>
        <p:spPr>
          <a:xfrm>
            <a:off x="4118631" y="437065"/>
            <a:ext cx="936876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⚠️   Project Challenges</a:t>
            </a:r>
          </a:p>
        </p:txBody>
      </p:sp>
      <p:grpSp>
        <p:nvGrpSpPr>
          <p:cNvPr id="26" name="Group 9">
            <a:extLst>
              <a:ext uri="{FF2B5EF4-FFF2-40B4-BE49-F238E27FC236}">
                <a16:creationId xmlns:a16="http://schemas.microsoft.com/office/drawing/2014/main" id="{01B0F1B2-BDC7-0AC0-E6B8-9D7999FA0763}"/>
              </a:ext>
            </a:extLst>
          </p:cNvPr>
          <p:cNvGrpSpPr/>
          <p:nvPr/>
        </p:nvGrpSpPr>
        <p:grpSpPr>
          <a:xfrm>
            <a:off x="1115664" y="6523079"/>
            <a:ext cx="4352924" cy="2008802"/>
            <a:chOff x="0" y="0"/>
            <a:chExt cx="1034046" cy="772937"/>
          </a:xfrm>
        </p:grpSpPr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DDE7463E-3126-0742-EDB9-C2770EECFA0D}"/>
                </a:ext>
              </a:extLst>
            </p:cNvPr>
            <p:cNvSpPr/>
            <p:nvPr/>
          </p:nvSpPr>
          <p:spPr>
            <a:xfrm>
              <a:off x="0" y="0"/>
              <a:ext cx="1034046" cy="772937"/>
            </a:xfrm>
            <a:custGeom>
              <a:avLst/>
              <a:gdLst/>
              <a:ahLst/>
              <a:cxnLst/>
              <a:rect l="l" t="t" r="r" b="b"/>
              <a:pathLst>
                <a:path w="1034046" h="772937">
                  <a:moveTo>
                    <a:pt x="100566" y="0"/>
                  </a:moveTo>
                  <a:lnTo>
                    <a:pt x="933480" y="0"/>
                  </a:lnTo>
                  <a:cubicBezTo>
                    <a:pt x="960152" y="0"/>
                    <a:pt x="985731" y="10595"/>
                    <a:pt x="1004591" y="29455"/>
                  </a:cubicBezTo>
                  <a:cubicBezTo>
                    <a:pt x="1023451" y="48315"/>
                    <a:pt x="1034046" y="73894"/>
                    <a:pt x="1034046" y="100566"/>
                  </a:cubicBezTo>
                  <a:lnTo>
                    <a:pt x="1034046" y="672370"/>
                  </a:lnTo>
                  <a:cubicBezTo>
                    <a:pt x="1034046" y="727912"/>
                    <a:pt x="989021" y="772937"/>
                    <a:pt x="933480" y="772937"/>
                  </a:cubicBezTo>
                  <a:lnTo>
                    <a:pt x="100566" y="772937"/>
                  </a:lnTo>
                  <a:cubicBezTo>
                    <a:pt x="73894" y="772937"/>
                    <a:pt x="48315" y="762341"/>
                    <a:pt x="29455" y="743482"/>
                  </a:cubicBezTo>
                  <a:cubicBezTo>
                    <a:pt x="10595" y="724622"/>
                    <a:pt x="0" y="699042"/>
                    <a:pt x="0" y="672370"/>
                  </a:cubicBezTo>
                  <a:lnTo>
                    <a:pt x="0" y="100566"/>
                  </a:lnTo>
                  <a:cubicBezTo>
                    <a:pt x="0" y="73894"/>
                    <a:pt x="10595" y="48315"/>
                    <a:pt x="29455" y="29455"/>
                  </a:cubicBezTo>
                  <a:cubicBezTo>
                    <a:pt x="48315" y="10595"/>
                    <a:pt x="73894" y="0"/>
                    <a:pt x="1005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81B57">
                    <a:alpha val="46000"/>
                  </a:srgbClr>
                </a:gs>
                <a:gs pos="100000">
                  <a:srgbClr val="47CFF0">
                    <a:alpha val="4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MY">
                <a:solidFill>
                  <a:srgbClr val="FF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E31AE3-D90D-6C4D-40C1-15608A1B160B}"/>
                </a:ext>
              </a:extLst>
            </p:cNvPr>
            <p:cNvSpPr txBox="1"/>
            <p:nvPr/>
          </p:nvSpPr>
          <p:spPr>
            <a:xfrm>
              <a:off x="0" y="-47625"/>
              <a:ext cx="1034046" cy="820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32" name="TextBox 24">
            <a:extLst>
              <a:ext uri="{FF2B5EF4-FFF2-40B4-BE49-F238E27FC236}">
                <a16:creationId xmlns:a16="http://schemas.microsoft.com/office/drawing/2014/main" id="{C4CD2051-71CE-CE99-722D-90271F625FD3}"/>
              </a:ext>
            </a:extLst>
          </p:cNvPr>
          <p:cNvSpPr txBox="1"/>
          <p:nvPr/>
        </p:nvSpPr>
        <p:spPr>
          <a:xfrm>
            <a:off x="1329975" y="6862194"/>
            <a:ext cx="3924299" cy="1223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AR Misalignment in Real Environment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4772636-B57E-4EA5-97B7-AD5D245FDDD2}"/>
              </a:ext>
            </a:extLst>
          </p:cNvPr>
          <p:cNvSpPr/>
          <p:nvPr/>
        </p:nvSpPr>
        <p:spPr>
          <a:xfrm>
            <a:off x="2890749" y="6089866"/>
            <a:ext cx="789501" cy="73933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104144-DF54-F88F-985D-BDB65854848C}"/>
              </a:ext>
            </a:extLst>
          </p:cNvPr>
          <p:cNvSpPr txBox="1"/>
          <p:nvPr/>
        </p:nvSpPr>
        <p:spPr>
          <a:xfrm>
            <a:off x="3058505" y="6167147"/>
            <a:ext cx="5274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lang="en-MY" sz="3200" dirty="0"/>
          </a:p>
        </p:txBody>
      </p:sp>
      <p:pic>
        <p:nvPicPr>
          <p:cNvPr id="37" name="Picture 36" descr="A keyboard with colorful keys&#10;&#10;AI-generated content may be incorrect.">
            <a:extLst>
              <a:ext uri="{FF2B5EF4-FFF2-40B4-BE49-F238E27FC236}">
                <a16:creationId xmlns:a16="http://schemas.microsoft.com/office/drawing/2014/main" id="{FF480F8B-EE67-3E7C-44F3-2A5A416D0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474" y="1583634"/>
            <a:ext cx="4756394" cy="235177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889DC4E-52B9-FD66-CA2B-13499112A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3033" y="4080067"/>
            <a:ext cx="4352924" cy="272126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64E5BD3-1769-047F-5158-C28B2FEE33C9}"/>
              </a:ext>
            </a:extLst>
          </p:cNvPr>
          <p:cNvCxnSpPr>
            <a:cxnSpLocks/>
          </p:cNvCxnSpPr>
          <p:nvPr/>
        </p:nvCxnSpPr>
        <p:spPr>
          <a:xfrm>
            <a:off x="15204236" y="3433884"/>
            <a:ext cx="0" cy="925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24">
            <a:extLst>
              <a:ext uri="{FF2B5EF4-FFF2-40B4-BE49-F238E27FC236}">
                <a16:creationId xmlns:a16="http://schemas.microsoft.com/office/drawing/2014/main" id="{FE84DF90-A3E5-D780-3850-0DBB044FF944}"/>
              </a:ext>
            </a:extLst>
          </p:cNvPr>
          <p:cNvSpPr txBox="1"/>
          <p:nvPr/>
        </p:nvSpPr>
        <p:spPr>
          <a:xfrm>
            <a:off x="6079458" y="6232915"/>
            <a:ext cx="6012215" cy="326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Drift / bad anchoring under low light, featureless surfaces, fast motion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Unity Scene looked fine, on-device testes exposed issues.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Required </a:t>
            </a:r>
            <a:r>
              <a:rPr lang="en-US" sz="2400" b="1" u="sng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extensive testing &amp; calibration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3B8ADF8E-70C9-CF34-D094-C34706B6A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9192" y="7247019"/>
            <a:ext cx="4943630" cy="235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3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C238D-4FFE-955C-7C95-038A19CC4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C911692-E1AA-EE89-BA4C-4C72F04FD90D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91FA535-67DE-7906-99BA-D20D97C362C7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9D87736-DC53-928A-3637-AA16FC019F3E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2DF80337-1F30-94B6-F512-3131BF6ED903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1FBF6CB-5E75-9FBA-8779-797EF662E8DC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C36FCB6-1A50-B5DA-7AF9-A7E195DB37FA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0408A7AA-C7BF-3804-7B62-604F1438B917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AB14497-3F5A-25A9-41D0-38E4E90B13F1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D3FE8F3B-729C-C5CA-EDC0-F06A7216F5E0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AD1FBCC4-0454-24A2-1F12-D552F0D2F5D2}"/>
              </a:ext>
            </a:extLst>
          </p:cNvPr>
          <p:cNvSpPr txBox="1"/>
          <p:nvPr/>
        </p:nvSpPr>
        <p:spPr>
          <a:xfrm>
            <a:off x="1475029" y="684118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6ACBE43E-0886-B23E-816D-0B09721DF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3266"/>
            <a:ext cx="1028701" cy="1028701"/>
          </a:xfrm>
          <a:prstGeom prst="rect">
            <a:avLst/>
          </a:prstGeom>
        </p:spPr>
      </p:pic>
      <p:sp>
        <p:nvSpPr>
          <p:cNvPr id="2" name="TextBox 22">
            <a:extLst>
              <a:ext uri="{FF2B5EF4-FFF2-40B4-BE49-F238E27FC236}">
                <a16:creationId xmlns:a16="http://schemas.microsoft.com/office/drawing/2014/main" id="{F4CCE1BC-F3CA-B57B-C552-ED26C426888C}"/>
              </a:ext>
            </a:extLst>
          </p:cNvPr>
          <p:cNvSpPr txBox="1"/>
          <p:nvPr/>
        </p:nvSpPr>
        <p:spPr>
          <a:xfrm>
            <a:off x="4610100" y="567035"/>
            <a:ext cx="92964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7900" b="1" dirty="0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Table of 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95C4B-42A8-0997-D1E1-FCC9077D9F1F}"/>
              </a:ext>
            </a:extLst>
          </p:cNvPr>
          <p:cNvSpPr txBox="1"/>
          <p:nvPr/>
        </p:nvSpPr>
        <p:spPr>
          <a:xfrm>
            <a:off x="1041909" y="1805343"/>
            <a:ext cx="8046598" cy="4445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1 :</a:t>
            </a: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Problem Statement</a:t>
            </a: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Motivation</a:t>
            </a: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Objectives</a:t>
            </a: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Project Scope</a:t>
            </a: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Contribution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00754EAE-F4E5-AEFD-030D-B3E789BFFB18}"/>
              </a:ext>
            </a:extLst>
          </p:cNvPr>
          <p:cNvGrpSpPr/>
          <p:nvPr/>
        </p:nvGrpSpPr>
        <p:grpSpPr>
          <a:xfrm>
            <a:off x="685800" y="1955390"/>
            <a:ext cx="47625" cy="9558021"/>
            <a:chOff x="0" y="0"/>
            <a:chExt cx="12543" cy="458362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22AB0374-49F1-94CA-87D7-3F18C03EAD30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8B8CED52-9266-8CBD-D70D-F90521C4FB6B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1345C63-7621-E17E-3383-12D034FE608B}"/>
              </a:ext>
            </a:extLst>
          </p:cNvPr>
          <p:cNvSpPr txBox="1"/>
          <p:nvPr/>
        </p:nvSpPr>
        <p:spPr>
          <a:xfrm>
            <a:off x="1097402" y="6520528"/>
            <a:ext cx="8046598" cy="1490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2 :</a:t>
            </a: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Literature Review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3C023E-63EE-06D7-09C4-6063EECD5DAE}"/>
              </a:ext>
            </a:extLst>
          </p:cNvPr>
          <p:cNvSpPr txBox="1"/>
          <p:nvPr/>
        </p:nvSpPr>
        <p:spPr>
          <a:xfrm>
            <a:off x="1078352" y="8131011"/>
            <a:ext cx="8046598" cy="1490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3 :</a:t>
            </a: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System Methodology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8DF555-1BB7-10F9-C0C6-4E85FE37670B}"/>
              </a:ext>
            </a:extLst>
          </p:cNvPr>
          <p:cNvSpPr txBox="1"/>
          <p:nvPr/>
        </p:nvSpPr>
        <p:spPr>
          <a:xfrm>
            <a:off x="9555602" y="1793159"/>
            <a:ext cx="8046598" cy="1490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4 :</a:t>
            </a: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System Design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6EC760-2AD9-A5C9-00F6-226C84711201}"/>
              </a:ext>
            </a:extLst>
          </p:cNvPr>
          <p:cNvSpPr txBox="1"/>
          <p:nvPr/>
        </p:nvSpPr>
        <p:spPr>
          <a:xfrm>
            <a:off x="9555602" y="3758402"/>
            <a:ext cx="8046598" cy="1490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5 :</a:t>
            </a: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System Demonstration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0752EC-0B5A-6A74-663E-6D504A0A5271}"/>
              </a:ext>
            </a:extLst>
          </p:cNvPr>
          <p:cNvSpPr txBox="1"/>
          <p:nvPr/>
        </p:nvSpPr>
        <p:spPr>
          <a:xfrm>
            <a:off x="9555602" y="5557979"/>
            <a:ext cx="8046598" cy="2229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6 :</a:t>
            </a: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Objectives Evaluation</a:t>
            </a:r>
          </a:p>
          <a:p>
            <a:pPr marL="571500" indent="-5715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Project Challenges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F6916E-BF77-9047-D1CA-4BFCAA4AB2AB}"/>
              </a:ext>
            </a:extLst>
          </p:cNvPr>
          <p:cNvSpPr txBox="1"/>
          <p:nvPr/>
        </p:nvSpPr>
        <p:spPr>
          <a:xfrm>
            <a:off x="9555602" y="8118827"/>
            <a:ext cx="8046598" cy="1490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7: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</a:p>
        </p:txBody>
      </p:sp>
      <p:grpSp>
        <p:nvGrpSpPr>
          <p:cNvPr id="29" name="Group 3">
            <a:extLst>
              <a:ext uri="{FF2B5EF4-FFF2-40B4-BE49-F238E27FC236}">
                <a16:creationId xmlns:a16="http://schemas.microsoft.com/office/drawing/2014/main" id="{E927F944-9E69-3022-FC38-334EA6E25427}"/>
              </a:ext>
            </a:extLst>
          </p:cNvPr>
          <p:cNvGrpSpPr/>
          <p:nvPr/>
        </p:nvGrpSpPr>
        <p:grpSpPr>
          <a:xfrm rot="16200000">
            <a:off x="6861736" y="5169528"/>
            <a:ext cx="47625" cy="9558021"/>
            <a:chOff x="0" y="0"/>
            <a:chExt cx="12543" cy="458362"/>
          </a:xfrm>
        </p:grpSpPr>
        <p:sp>
          <p:nvSpPr>
            <p:cNvPr id="30" name="Freeform 4">
              <a:extLst>
                <a:ext uri="{FF2B5EF4-FFF2-40B4-BE49-F238E27FC236}">
                  <a16:creationId xmlns:a16="http://schemas.microsoft.com/office/drawing/2014/main" id="{8570C09C-BB34-C6D5-3389-DBA89BEF8001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B9762AC0-8D6B-D88E-9EA6-B91DB45A44A3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">
            <a:extLst>
              <a:ext uri="{FF2B5EF4-FFF2-40B4-BE49-F238E27FC236}">
                <a16:creationId xmlns:a16="http://schemas.microsoft.com/office/drawing/2014/main" id="{BCCE9E67-0C50-D528-9DBF-CF861B243B39}"/>
              </a:ext>
            </a:extLst>
          </p:cNvPr>
          <p:cNvGrpSpPr/>
          <p:nvPr/>
        </p:nvGrpSpPr>
        <p:grpSpPr>
          <a:xfrm>
            <a:off x="15730927" y="907256"/>
            <a:ext cx="47625" cy="9558021"/>
            <a:chOff x="0" y="0"/>
            <a:chExt cx="12543" cy="458362"/>
          </a:xfrm>
        </p:grpSpPr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0DA85F7C-CFF2-1A2C-BEFC-A7106171B872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C745637A-2BBB-7343-8D76-8ED04FD5DAF7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679737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DAB37-7D49-6C63-D58A-42F34542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B159BBF-7433-0ECB-FA5C-7605A60D230C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6F1069D-F4ED-19B6-12EC-5DB18A7D19AB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2BCE641-B4B9-97B1-B613-84A00A710B3B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0528C4A-05F5-1D74-A525-4C2CEFD97C72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43D05F6-59A1-4924-2616-FFB579C0C24C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B4E525E0-D99C-3FC9-BB50-AC4A6F839FD0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7FEF6D4A-EC0A-3553-41A8-5C309DD75DE5}"/>
              </a:ext>
            </a:extLst>
          </p:cNvPr>
          <p:cNvSpPr txBox="1"/>
          <p:nvPr/>
        </p:nvSpPr>
        <p:spPr>
          <a:xfrm>
            <a:off x="1475029" y="684118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1753EA9F-926F-BF18-6C25-270DCA76A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3266"/>
            <a:ext cx="1028701" cy="1028701"/>
          </a:xfrm>
          <a:prstGeom prst="rect">
            <a:avLst/>
          </a:prstGeom>
        </p:spPr>
      </p:pic>
      <p:grpSp>
        <p:nvGrpSpPr>
          <p:cNvPr id="29" name="Group 3">
            <a:extLst>
              <a:ext uri="{FF2B5EF4-FFF2-40B4-BE49-F238E27FC236}">
                <a16:creationId xmlns:a16="http://schemas.microsoft.com/office/drawing/2014/main" id="{BC64977E-1CBF-23C7-502C-ED567F1A174C}"/>
              </a:ext>
            </a:extLst>
          </p:cNvPr>
          <p:cNvGrpSpPr/>
          <p:nvPr/>
        </p:nvGrpSpPr>
        <p:grpSpPr>
          <a:xfrm rot="16200000">
            <a:off x="6861736" y="5169528"/>
            <a:ext cx="47625" cy="9558021"/>
            <a:chOff x="0" y="0"/>
            <a:chExt cx="12543" cy="458362"/>
          </a:xfrm>
        </p:grpSpPr>
        <p:sp>
          <p:nvSpPr>
            <p:cNvPr id="30" name="Freeform 4">
              <a:extLst>
                <a:ext uri="{FF2B5EF4-FFF2-40B4-BE49-F238E27FC236}">
                  <a16:creationId xmlns:a16="http://schemas.microsoft.com/office/drawing/2014/main" id="{A4BECF0A-2550-C63D-A02B-7B46985E9683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796FA561-5CB1-EEBE-DA75-10D09D4FA14B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26">
            <a:extLst>
              <a:ext uri="{FF2B5EF4-FFF2-40B4-BE49-F238E27FC236}">
                <a16:creationId xmlns:a16="http://schemas.microsoft.com/office/drawing/2014/main" id="{81D8A69C-7DBC-E10E-0E8A-03F6741130EE}"/>
              </a:ext>
            </a:extLst>
          </p:cNvPr>
          <p:cNvGrpSpPr/>
          <p:nvPr/>
        </p:nvGrpSpPr>
        <p:grpSpPr>
          <a:xfrm>
            <a:off x="15087600" y="469768"/>
            <a:ext cx="2971800" cy="722378"/>
            <a:chOff x="0" y="0"/>
            <a:chExt cx="1127478" cy="188428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9CB2054B-2760-9FE2-B0C3-23BACAE10246}"/>
                </a:ext>
              </a:extLst>
            </p:cNvPr>
            <p:cNvSpPr/>
            <p:nvPr/>
          </p:nvSpPr>
          <p:spPr>
            <a:xfrm>
              <a:off x="0" y="0"/>
              <a:ext cx="1127478" cy="188428"/>
            </a:xfrm>
            <a:custGeom>
              <a:avLst/>
              <a:gdLst/>
              <a:ahLst/>
              <a:cxnLst/>
              <a:rect l="l" t="t" r="r" b="b"/>
              <a:pathLst>
                <a:path w="1127478" h="188428">
                  <a:moveTo>
                    <a:pt x="0" y="0"/>
                  </a:moveTo>
                  <a:lnTo>
                    <a:pt x="1127478" y="0"/>
                  </a:lnTo>
                  <a:lnTo>
                    <a:pt x="1127478" y="188428"/>
                  </a:lnTo>
                  <a:lnTo>
                    <a:pt x="0" y="188428"/>
                  </a:lnTo>
                  <a:close/>
                </a:path>
              </a:pathLst>
            </a:cu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A7BDF0E9-A140-596F-B52C-14D0F559A041}"/>
                </a:ext>
              </a:extLst>
            </p:cNvPr>
            <p:cNvSpPr txBox="1"/>
            <p:nvPr/>
          </p:nvSpPr>
          <p:spPr>
            <a:xfrm>
              <a:off x="0" y="-47625"/>
              <a:ext cx="1127478" cy="23605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50615" tIns="50615" rIns="50615" bIns="50615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021478-6809-17BC-82C6-52BB0B80072F}"/>
              </a:ext>
            </a:extLst>
          </p:cNvPr>
          <p:cNvSpPr txBox="1"/>
          <p:nvPr/>
        </p:nvSpPr>
        <p:spPr>
          <a:xfrm>
            <a:off x="16167547" y="441423"/>
            <a:ext cx="1752196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6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EFFF6C3D-BF2D-7AC3-E959-A91DEA3BE072}"/>
              </a:ext>
            </a:extLst>
          </p:cNvPr>
          <p:cNvSpPr/>
          <p:nvPr/>
        </p:nvSpPr>
        <p:spPr>
          <a:xfrm>
            <a:off x="15357390" y="405205"/>
            <a:ext cx="680024" cy="668924"/>
          </a:xfrm>
          <a:custGeom>
            <a:avLst/>
            <a:gdLst/>
            <a:ahLst/>
            <a:cxnLst/>
            <a:rect l="l" t="t" r="r" b="b"/>
            <a:pathLst>
              <a:path w="967432" h="967432">
                <a:moveTo>
                  <a:pt x="0" y="0"/>
                </a:moveTo>
                <a:lnTo>
                  <a:pt x="967432" y="0"/>
                </a:lnTo>
                <a:lnTo>
                  <a:pt x="967432" y="967433"/>
                </a:lnTo>
                <a:lnTo>
                  <a:pt x="0" y="96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40" name="Group 9">
            <a:extLst>
              <a:ext uri="{FF2B5EF4-FFF2-40B4-BE49-F238E27FC236}">
                <a16:creationId xmlns:a16="http://schemas.microsoft.com/office/drawing/2014/main" id="{F4470622-44C8-CB90-6A9A-95BBB3FE159E}"/>
              </a:ext>
            </a:extLst>
          </p:cNvPr>
          <p:cNvGrpSpPr/>
          <p:nvPr/>
        </p:nvGrpSpPr>
        <p:grpSpPr>
          <a:xfrm>
            <a:off x="1109038" y="2986411"/>
            <a:ext cx="4352924" cy="1850750"/>
            <a:chOff x="0" y="0"/>
            <a:chExt cx="1034046" cy="772937"/>
          </a:xfrm>
        </p:grpSpPr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17A1D40F-ABBD-683C-93AF-C80AE74FADA7}"/>
                </a:ext>
              </a:extLst>
            </p:cNvPr>
            <p:cNvSpPr/>
            <p:nvPr/>
          </p:nvSpPr>
          <p:spPr>
            <a:xfrm>
              <a:off x="0" y="0"/>
              <a:ext cx="1034046" cy="772937"/>
            </a:xfrm>
            <a:custGeom>
              <a:avLst/>
              <a:gdLst/>
              <a:ahLst/>
              <a:cxnLst/>
              <a:rect l="l" t="t" r="r" b="b"/>
              <a:pathLst>
                <a:path w="1034046" h="772937">
                  <a:moveTo>
                    <a:pt x="100566" y="0"/>
                  </a:moveTo>
                  <a:lnTo>
                    <a:pt x="933480" y="0"/>
                  </a:lnTo>
                  <a:cubicBezTo>
                    <a:pt x="960152" y="0"/>
                    <a:pt x="985731" y="10595"/>
                    <a:pt x="1004591" y="29455"/>
                  </a:cubicBezTo>
                  <a:cubicBezTo>
                    <a:pt x="1023451" y="48315"/>
                    <a:pt x="1034046" y="73894"/>
                    <a:pt x="1034046" y="100566"/>
                  </a:cubicBezTo>
                  <a:lnTo>
                    <a:pt x="1034046" y="672370"/>
                  </a:lnTo>
                  <a:cubicBezTo>
                    <a:pt x="1034046" y="727912"/>
                    <a:pt x="989021" y="772937"/>
                    <a:pt x="933480" y="772937"/>
                  </a:cubicBezTo>
                  <a:lnTo>
                    <a:pt x="100566" y="772937"/>
                  </a:lnTo>
                  <a:cubicBezTo>
                    <a:pt x="73894" y="772937"/>
                    <a:pt x="48315" y="762341"/>
                    <a:pt x="29455" y="743482"/>
                  </a:cubicBezTo>
                  <a:cubicBezTo>
                    <a:pt x="10595" y="724622"/>
                    <a:pt x="0" y="699042"/>
                    <a:pt x="0" y="672370"/>
                  </a:cubicBezTo>
                  <a:lnTo>
                    <a:pt x="0" y="100566"/>
                  </a:lnTo>
                  <a:cubicBezTo>
                    <a:pt x="0" y="73894"/>
                    <a:pt x="10595" y="48315"/>
                    <a:pt x="29455" y="29455"/>
                  </a:cubicBezTo>
                  <a:cubicBezTo>
                    <a:pt x="48315" y="10595"/>
                    <a:pt x="73894" y="0"/>
                    <a:pt x="1005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81B57">
                    <a:alpha val="46000"/>
                  </a:srgbClr>
                </a:gs>
                <a:gs pos="100000">
                  <a:srgbClr val="47CFF0">
                    <a:alpha val="4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MY">
                <a:solidFill>
                  <a:srgbClr val="FF0000"/>
                </a:solidFill>
              </a:endParaRPr>
            </a:p>
          </p:txBody>
        </p:sp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06581D61-BAD8-59C4-D49B-B761D7552282}"/>
                </a:ext>
              </a:extLst>
            </p:cNvPr>
            <p:cNvSpPr txBox="1"/>
            <p:nvPr/>
          </p:nvSpPr>
          <p:spPr>
            <a:xfrm>
              <a:off x="0" y="-47625"/>
              <a:ext cx="1034046" cy="820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43" name="TextBox 24">
            <a:extLst>
              <a:ext uri="{FF2B5EF4-FFF2-40B4-BE49-F238E27FC236}">
                <a16:creationId xmlns:a16="http://schemas.microsoft.com/office/drawing/2014/main" id="{1496A69D-AE83-FBB9-A587-D7DBB81ED10A}"/>
              </a:ext>
            </a:extLst>
          </p:cNvPr>
          <p:cNvSpPr txBox="1"/>
          <p:nvPr/>
        </p:nvSpPr>
        <p:spPr>
          <a:xfrm>
            <a:off x="1324075" y="3229930"/>
            <a:ext cx="3924299" cy="1223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Limited ‘Generalization’ in AR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2E92E8F-DF1E-ADB2-6B3A-72E5FF4E42AC}"/>
              </a:ext>
            </a:extLst>
          </p:cNvPr>
          <p:cNvSpPr/>
          <p:nvPr/>
        </p:nvSpPr>
        <p:spPr>
          <a:xfrm>
            <a:off x="2890749" y="2490590"/>
            <a:ext cx="789501" cy="73933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2E578B-2ED9-C520-42F8-F4FEB5E6E3C6}"/>
              </a:ext>
            </a:extLst>
          </p:cNvPr>
          <p:cNvSpPr txBox="1"/>
          <p:nvPr/>
        </p:nvSpPr>
        <p:spPr>
          <a:xfrm>
            <a:off x="3058505" y="2567871"/>
            <a:ext cx="5274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lang="en-MY" sz="3200" dirty="0"/>
          </a:p>
        </p:txBody>
      </p:sp>
      <p:sp>
        <p:nvSpPr>
          <p:cNvPr id="60" name="TextBox 24">
            <a:extLst>
              <a:ext uri="{FF2B5EF4-FFF2-40B4-BE49-F238E27FC236}">
                <a16:creationId xmlns:a16="http://schemas.microsoft.com/office/drawing/2014/main" id="{FB79C395-209D-E79C-EEF2-FDA050F56A48}"/>
              </a:ext>
            </a:extLst>
          </p:cNvPr>
          <p:cNvSpPr txBox="1"/>
          <p:nvPr/>
        </p:nvSpPr>
        <p:spPr>
          <a:xfrm>
            <a:off x="6338390" y="2427264"/>
            <a:ext cx="10884467" cy="326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Guiding on a </a:t>
            </a: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real laptop screen 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is hard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Camera sees blur / AR can’t “read” the screen reliably. Interface keeps updating and changing from time to time.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Tutorials are made for specific tasks. Need future development for new tasks.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7" name="Group 3">
            <a:extLst>
              <a:ext uri="{FF2B5EF4-FFF2-40B4-BE49-F238E27FC236}">
                <a16:creationId xmlns:a16="http://schemas.microsoft.com/office/drawing/2014/main" id="{1B89DD57-99F1-A1CB-A38E-A7F96C99D307}"/>
              </a:ext>
            </a:extLst>
          </p:cNvPr>
          <p:cNvGrpSpPr/>
          <p:nvPr/>
        </p:nvGrpSpPr>
        <p:grpSpPr>
          <a:xfrm flipH="1">
            <a:off x="294734" y="2798537"/>
            <a:ext cx="45719" cy="8088537"/>
            <a:chOff x="0" y="0"/>
            <a:chExt cx="12543" cy="458362"/>
          </a:xfrm>
        </p:grpSpPr>
        <p:sp>
          <p:nvSpPr>
            <p:cNvPr id="78" name="Freeform 4">
              <a:extLst>
                <a:ext uri="{FF2B5EF4-FFF2-40B4-BE49-F238E27FC236}">
                  <a16:creationId xmlns:a16="http://schemas.microsoft.com/office/drawing/2014/main" id="{EAB2C751-3BCC-CA46-B9FF-DCAA3E7FD107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79" name="TextBox 5">
              <a:extLst>
                <a:ext uri="{FF2B5EF4-FFF2-40B4-BE49-F238E27FC236}">
                  <a16:creationId xmlns:a16="http://schemas.microsoft.com/office/drawing/2014/main" id="{21F3E8C5-1C36-CBFC-182A-FC761A9E3DBE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20">
            <a:extLst>
              <a:ext uri="{FF2B5EF4-FFF2-40B4-BE49-F238E27FC236}">
                <a16:creationId xmlns:a16="http://schemas.microsoft.com/office/drawing/2014/main" id="{EB000638-23B0-15CB-4B6F-BE803983500F}"/>
              </a:ext>
            </a:extLst>
          </p:cNvPr>
          <p:cNvSpPr txBox="1"/>
          <p:nvPr/>
        </p:nvSpPr>
        <p:spPr>
          <a:xfrm>
            <a:off x="4118631" y="437065"/>
            <a:ext cx="1020696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⚠️   Project Challenges (Cont.)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152AF38B-B62B-28BD-77F2-478910FDAD7A}"/>
              </a:ext>
            </a:extLst>
          </p:cNvPr>
          <p:cNvGrpSpPr/>
          <p:nvPr/>
        </p:nvGrpSpPr>
        <p:grpSpPr>
          <a:xfrm>
            <a:off x="13261393" y="7211841"/>
            <a:ext cx="3575810" cy="1113481"/>
            <a:chOff x="0" y="0"/>
            <a:chExt cx="1034046" cy="772937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3D6D9E53-A8AE-F160-294A-F470565E8A79}"/>
                </a:ext>
              </a:extLst>
            </p:cNvPr>
            <p:cNvSpPr/>
            <p:nvPr/>
          </p:nvSpPr>
          <p:spPr>
            <a:xfrm>
              <a:off x="0" y="0"/>
              <a:ext cx="1034046" cy="772937"/>
            </a:xfrm>
            <a:custGeom>
              <a:avLst/>
              <a:gdLst/>
              <a:ahLst/>
              <a:cxnLst/>
              <a:rect l="l" t="t" r="r" b="b"/>
              <a:pathLst>
                <a:path w="1034046" h="772937">
                  <a:moveTo>
                    <a:pt x="100566" y="0"/>
                  </a:moveTo>
                  <a:lnTo>
                    <a:pt x="933480" y="0"/>
                  </a:lnTo>
                  <a:cubicBezTo>
                    <a:pt x="960152" y="0"/>
                    <a:pt x="985731" y="10595"/>
                    <a:pt x="1004591" y="29455"/>
                  </a:cubicBezTo>
                  <a:cubicBezTo>
                    <a:pt x="1023451" y="48315"/>
                    <a:pt x="1034046" y="73894"/>
                    <a:pt x="1034046" y="100566"/>
                  </a:cubicBezTo>
                  <a:lnTo>
                    <a:pt x="1034046" y="672370"/>
                  </a:lnTo>
                  <a:cubicBezTo>
                    <a:pt x="1034046" y="727912"/>
                    <a:pt x="989021" y="772937"/>
                    <a:pt x="933480" y="772937"/>
                  </a:cubicBezTo>
                  <a:lnTo>
                    <a:pt x="100566" y="772937"/>
                  </a:lnTo>
                  <a:cubicBezTo>
                    <a:pt x="73894" y="772937"/>
                    <a:pt x="48315" y="762341"/>
                    <a:pt x="29455" y="743482"/>
                  </a:cubicBezTo>
                  <a:cubicBezTo>
                    <a:pt x="10595" y="724622"/>
                    <a:pt x="0" y="699042"/>
                    <a:pt x="0" y="672370"/>
                  </a:cubicBezTo>
                  <a:lnTo>
                    <a:pt x="0" y="100566"/>
                  </a:lnTo>
                  <a:cubicBezTo>
                    <a:pt x="0" y="73894"/>
                    <a:pt x="10595" y="48315"/>
                    <a:pt x="29455" y="29455"/>
                  </a:cubicBezTo>
                  <a:cubicBezTo>
                    <a:pt x="48315" y="10595"/>
                    <a:pt x="73894" y="0"/>
                    <a:pt x="1005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81B57">
                    <a:alpha val="46000"/>
                  </a:srgbClr>
                </a:gs>
                <a:gs pos="100000">
                  <a:srgbClr val="47CFF0">
                    <a:alpha val="4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MY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EC2B52BF-6874-8A19-A6EA-4E4B675B2123}"/>
                </a:ext>
              </a:extLst>
            </p:cNvPr>
            <p:cNvSpPr txBox="1"/>
            <p:nvPr/>
          </p:nvSpPr>
          <p:spPr>
            <a:xfrm>
              <a:off x="0" y="-47625"/>
              <a:ext cx="1034046" cy="820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24">
            <a:extLst>
              <a:ext uri="{FF2B5EF4-FFF2-40B4-BE49-F238E27FC236}">
                <a16:creationId xmlns:a16="http://schemas.microsoft.com/office/drawing/2014/main" id="{BD291277-682A-AE19-C8AC-4044ECCDA4BF}"/>
              </a:ext>
            </a:extLst>
          </p:cNvPr>
          <p:cNvSpPr txBox="1"/>
          <p:nvPr/>
        </p:nvSpPr>
        <p:spPr>
          <a:xfrm>
            <a:off x="13125450" y="7445544"/>
            <a:ext cx="3924299" cy="577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E9CBF2F1-EE90-1D3B-05D6-800A2E01A627}"/>
              </a:ext>
            </a:extLst>
          </p:cNvPr>
          <p:cNvSpPr txBox="1"/>
          <p:nvPr/>
        </p:nvSpPr>
        <p:spPr>
          <a:xfrm>
            <a:off x="1059592" y="5618014"/>
            <a:ext cx="11618183" cy="381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Reusable model pattern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Use a standard template for models (drop in and add labels, then done)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Virtual desk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Teach on a virtual keyboard / mouse/ monitor with TTS voice.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Update only monitor screens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New tutorials 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Reuse the same desk model, just change the screen and steps.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2A84723-8D4B-E624-3EF6-C85BDA5B9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6900" y="5002572"/>
            <a:ext cx="3623434" cy="19838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F747364-FA92-ABA4-3B52-B81B51BE34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725" t="43605" b="20782"/>
          <a:stretch>
            <a:fillRect/>
          </a:stretch>
        </p:blipFill>
        <p:spPr>
          <a:xfrm>
            <a:off x="13849220" y="8403167"/>
            <a:ext cx="2332242" cy="1800243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3C5B74B-D73A-6778-9B7B-49674ACB567D}"/>
              </a:ext>
            </a:extLst>
          </p:cNvPr>
          <p:cNvCxnSpPr/>
          <p:nvPr/>
        </p:nvCxnSpPr>
        <p:spPr>
          <a:xfrm flipV="1">
            <a:off x="10591800" y="5994507"/>
            <a:ext cx="2819400" cy="215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4E7E6D-9EFA-B291-4C95-2565B77E600E}"/>
              </a:ext>
            </a:extLst>
          </p:cNvPr>
          <p:cNvCxnSpPr/>
          <p:nvPr/>
        </p:nvCxnSpPr>
        <p:spPr>
          <a:xfrm>
            <a:off x="10896600" y="7527479"/>
            <a:ext cx="2819400" cy="1273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C743271-0921-1E8C-E4F3-2E5EE3852526}"/>
              </a:ext>
            </a:extLst>
          </p:cNvPr>
          <p:cNvCxnSpPr/>
          <p:nvPr/>
        </p:nvCxnSpPr>
        <p:spPr>
          <a:xfrm>
            <a:off x="12268200" y="8801100"/>
            <a:ext cx="144780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955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B0098-80CE-F51A-73DD-218F89B32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C34F797-C132-7A95-E7B3-D00C6F994695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E502725-388E-EC92-3875-A511BEE9490E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9D6AB77-2927-263B-8FCC-CD69E33CCC48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B55D8D97-3F43-0B38-B823-6EC919D3D5EF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482281D-7252-EF89-EE75-82E42AC3410C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E0A7677A-042A-84E2-BEE4-16E22163D9EE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BC201203-BF39-3F66-C8BB-96F1610D1B37}"/>
              </a:ext>
            </a:extLst>
          </p:cNvPr>
          <p:cNvSpPr txBox="1"/>
          <p:nvPr/>
        </p:nvSpPr>
        <p:spPr>
          <a:xfrm>
            <a:off x="1475029" y="684118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7A38A9CE-77D5-682A-3F10-447FDD582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3266"/>
            <a:ext cx="1028701" cy="1028701"/>
          </a:xfrm>
          <a:prstGeom prst="rect">
            <a:avLst/>
          </a:prstGeom>
        </p:spPr>
      </p:pic>
      <p:grpSp>
        <p:nvGrpSpPr>
          <p:cNvPr id="29" name="Group 3">
            <a:extLst>
              <a:ext uri="{FF2B5EF4-FFF2-40B4-BE49-F238E27FC236}">
                <a16:creationId xmlns:a16="http://schemas.microsoft.com/office/drawing/2014/main" id="{3B33B1A8-71E6-D1C1-9F3C-C66FEB70A853}"/>
              </a:ext>
            </a:extLst>
          </p:cNvPr>
          <p:cNvGrpSpPr/>
          <p:nvPr/>
        </p:nvGrpSpPr>
        <p:grpSpPr>
          <a:xfrm rot="16200000">
            <a:off x="6861736" y="5169528"/>
            <a:ext cx="47625" cy="9558021"/>
            <a:chOff x="0" y="0"/>
            <a:chExt cx="12543" cy="458362"/>
          </a:xfrm>
        </p:grpSpPr>
        <p:sp>
          <p:nvSpPr>
            <p:cNvPr id="30" name="Freeform 4">
              <a:extLst>
                <a:ext uri="{FF2B5EF4-FFF2-40B4-BE49-F238E27FC236}">
                  <a16:creationId xmlns:a16="http://schemas.microsoft.com/office/drawing/2014/main" id="{48D5E941-8C4A-BFE2-4E29-2FEB7EF4402E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B99A09EE-D0A2-6735-A335-26BA1D6B7B70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26">
            <a:extLst>
              <a:ext uri="{FF2B5EF4-FFF2-40B4-BE49-F238E27FC236}">
                <a16:creationId xmlns:a16="http://schemas.microsoft.com/office/drawing/2014/main" id="{A2BE74CA-09A2-F2EE-4864-3DB4829276CD}"/>
              </a:ext>
            </a:extLst>
          </p:cNvPr>
          <p:cNvGrpSpPr/>
          <p:nvPr/>
        </p:nvGrpSpPr>
        <p:grpSpPr>
          <a:xfrm>
            <a:off x="15087600" y="469768"/>
            <a:ext cx="2971800" cy="722378"/>
            <a:chOff x="0" y="0"/>
            <a:chExt cx="1127478" cy="188428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027F207B-5C0A-B5F0-998E-D45C7DA73494}"/>
                </a:ext>
              </a:extLst>
            </p:cNvPr>
            <p:cNvSpPr/>
            <p:nvPr/>
          </p:nvSpPr>
          <p:spPr>
            <a:xfrm>
              <a:off x="0" y="0"/>
              <a:ext cx="1127478" cy="188428"/>
            </a:xfrm>
            <a:custGeom>
              <a:avLst/>
              <a:gdLst/>
              <a:ahLst/>
              <a:cxnLst/>
              <a:rect l="l" t="t" r="r" b="b"/>
              <a:pathLst>
                <a:path w="1127478" h="188428">
                  <a:moveTo>
                    <a:pt x="0" y="0"/>
                  </a:moveTo>
                  <a:lnTo>
                    <a:pt x="1127478" y="0"/>
                  </a:lnTo>
                  <a:lnTo>
                    <a:pt x="1127478" y="188428"/>
                  </a:lnTo>
                  <a:lnTo>
                    <a:pt x="0" y="188428"/>
                  </a:lnTo>
                  <a:close/>
                </a:path>
              </a:pathLst>
            </a:cu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C5A12640-EEA5-F360-B670-B9E749192034}"/>
                </a:ext>
              </a:extLst>
            </p:cNvPr>
            <p:cNvSpPr txBox="1"/>
            <p:nvPr/>
          </p:nvSpPr>
          <p:spPr>
            <a:xfrm>
              <a:off x="0" y="-47625"/>
              <a:ext cx="1127478" cy="23605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50615" tIns="50615" rIns="50615" bIns="50615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67CC35-3FB4-555A-6E14-FDAD6A1D0D2F}"/>
              </a:ext>
            </a:extLst>
          </p:cNvPr>
          <p:cNvSpPr txBox="1"/>
          <p:nvPr/>
        </p:nvSpPr>
        <p:spPr>
          <a:xfrm>
            <a:off x="16167547" y="441423"/>
            <a:ext cx="1752196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6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4189EFEC-49F7-C6E4-6C55-9E618ED4FE15}"/>
              </a:ext>
            </a:extLst>
          </p:cNvPr>
          <p:cNvSpPr/>
          <p:nvPr/>
        </p:nvSpPr>
        <p:spPr>
          <a:xfrm>
            <a:off x="15357390" y="405205"/>
            <a:ext cx="680024" cy="668924"/>
          </a:xfrm>
          <a:custGeom>
            <a:avLst/>
            <a:gdLst/>
            <a:ahLst/>
            <a:cxnLst/>
            <a:rect l="l" t="t" r="r" b="b"/>
            <a:pathLst>
              <a:path w="967432" h="967432">
                <a:moveTo>
                  <a:pt x="0" y="0"/>
                </a:moveTo>
                <a:lnTo>
                  <a:pt x="967432" y="0"/>
                </a:lnTo>
                <a:lnTo>
                  <a:pt x="967432" y="967433"/>
                </a:lnTo>
                <a:lnTo>
                  <a:pt x="0" y="96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40" name="Group 9">
            <a:extLst>
              <a:ext uri="{FF2B5EF4-FFF2-40B4-BE49-F238E27FC236}">
                <a16:creationId xmlns:a16="http://schemas.microsoft.com/office/drawing/2014/main" id="{A307E72E-121B-FDB1-C7CF-AAD13B8540A0}"/>
              </a:ext>
            </a:extLst>
          </p:cNvPr>
          <p:cNvGrpSpPr/>
          <p:nvPr/>
        </p:nvGrpSpPr>
        <p:grpSpPr>
          <a:xfrm>
            <a:off x="1445212" y="4178684"/>
            <a:ext cx="4352924" cy="1850750"/>
            <a:chOff x="0" y="0"/>
            <a:chExt cx="1034046" cy="772937"/>
          </a:xfrm>
        </p:grpSpPr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2784F6F0-EEE1-0EF2-4CBD-6606651459B2}"/>
                </a:ext>
              </a:extLst>
            </p:cNvPr>
            <p:cNvSpPr/>
            <p:nvPr/>
          </p:nvSpPr>
          <p:spPr>
            <a:xfrm>
              <a:off x="0" y="0"/>
              <a:ext cx="1034046" cy="772937"/>
            </a:xfrm>
            <a:custGeom>
              <a:avLst/>
              <a:gdLst/>
              <a:ahLst/>
              <a:cxnLst/>
              <a:rect l="l" t="t" r="r" b="b"/>
              <a:pathLst>
                <a:path w="1034046" h="772937">
                  <a:moveTo>
                    <a:pt x="100566" y="0"/>
                  </a:moveTo>
                  <a:lnTo>
                    <a:pt x="933480" y="0"/>
                  </a:lnTo>
                  <a:cubicBezTo>
                    <a:pt x="960152" y="0"/>
                    <a:pt x="985731" y="10595"/>
                    <a:pt x="1004591" y="29455"/>
                  </a:cubicBezTo>
                  <a:cubicBezTo>
                    <a:pt x="1023451" y="48315"/>
                    <a:pt x="1034046" y="73894"/>
                    <a:pt x="1034046" y="100566"/>
                  </a:cubicBezTo>
                  <a:lnTo>
                    <a:pt x="1034046" y="672370"/>
                  </a:lnTo>
                  <a:cubicBezTo>
                    <a:pt x="1034046" y="727912"/>
                    <a:pt x="989021" y="772937"/>
                    <a:pt x="933480" y="772937"/>
                  </a:cubicBezTo>
                  <a:lnTo>
                    <a:pt x="100566" y="772937"/>
                  </a:lnTo>
                  <a:cubicBezTo>
                    <a:pt x="73894" y="772937"/>
                    <a:pt x="48315" y="762341"/>
                    <a:pt x="29455" y="743482"/>
                  </a:cubicBezTo>
                  <a:cubicBezTo>
                    <a:pt x="10595" y="724622"/>
                    <a:pt x="0" y="699042"/>
                    <a:pt x="0" y="672370"/>
                  </a:cubicBezTo>
                  <a:lnTo>
                    <a:pt x="0" y="100566"/>
                  </a:lnTo>
                  <a:cubicBezTo>
                    <a:pt x="0" y="73894"/>
                    <a:pt x="10595" y="48315"/>
                    <a:pt x="29455" y="29455"/>
                  </a:cubicBezTo>
                  <a:cubicBezTo>
                    <a:pt x="48315" y="10595"/>
                    <a:pt x="73894" y="0"/>
                    <a:pt x="1005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81B57">
                    <a:alpha val="46000"/>
                  </a:srgbClr>
                </a:gs>
                <a:gs pos="100000">
                  <a:srgbClr val="47CFF0">
                    <a:alpha val="4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MY">
                <a:solidFill>
                  <a:srgbClr val="FF0000"/>
                </a:solidFill>
              </a:endParaRPr>
            </a:p>
          </p:txBody>
        </p:sp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B858B235-7E07-8044-B525-3EA875E010E9}"/>
                </a:ext>
              </a:extLst>
            </p:cNvPr>
            <p:cNvSpPr txBox="1"/>
            <p:nvPr/>
          </p:nvSpPr>
          <p:spPr>
            <a:xfrm>
              <a:off x="0" y="-47625"/>
              <a:ext cx="1034046" cy="820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43" name="TextBox 24">
            <a:extLst>
              <a:ext uri="{FF2B5EF4-FFF2-40B4-BE49-F238E27FC236}">
                <a16:creationId xmlns:a16="http://schemas.microsoft.com/office/drawing/2014/main" id="{01832511-74A9-55AD-1BAD-0BAD0FAB3F42}"/>
              </a:ext>
            </a:extLst>
          </p:cNvPr>
          <p:cNvSpPr txBox="1"/>
          <p:nvPr/>
        </p:nvSpPr>
        <p:spPr>
          <a:xfrm>
            <a:off x="1648229" y="4536238"/>
            <a:ext cx="3924299" cy="1223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Blurred Image in real world (AI Assistance)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3239231-7C28-81BA-06D8-D6C81EF32DC7}"/>
              </a:ext>
            </a:extLst>
          </p:cNvPr>
          <p:cNvSpPr/>
          <p:nvPr/>
        </p:nvSpPr>
        <p:spPr>
          <a:xfrm>
            <a:off x="3226923" y="3682863"/>
            <a:ext cx="789501" cy="73933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572D0C-58A5-2654-E770-B63BD4E3FD64}"/>
              </a:ext>
            </a:extLst>
          </p:cNvPr>
          <p:cNvSpPr txBox="1"/>
          <p:nvPr/>
        </p:nvSpPr>
        <p:spPr>
          <a:xfrm>
            <a:off x="3394679" y="3760144"/>
            <a:ext cx="5274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lang="en-MY" sz="3200" dirty="0"/>
          </a:p>
        </p:txBody>
      </p:sp>
      <p:grpSp>
        <p:nvGrpSpPr>
          <p:cNvPr id="77" name="Group 3">
            <a:extLst>
              <a:ext uri="{FF2B5EF4-FFF2-40B4-BE49-F238E27FC236}">
                <a16:creationId xmlns:a16="http://schemas.microsoft.com/office/drawing/2014/main" id="{D69345ED-D332-95FC-936D-C5CD206C916B}"/>
              </a:ext>
            </a:extLst>
          </p:cNvPr>
          <p:cNvGrpSpPr/>
          <p:nvPr/>
        </p:nvGrpSpPr>
        <p:grpSpPr>
          <a:xfrm flipH="1">
            <a:off x="294734" y="2798537"/>
            <a:ext cx="45719" cy="8088537"/>
            <a:chOff x="0" y="0"/>
            <a:chExt cx="12543" cy="458362"/>
          </a:xfrm>
        </p:grpSpPr>
        <p:sp>
          <p:nvSpPr>
            <p:cNvPr id="78" name="Freeform 4">
              <a:extLst>
                <a:ext uri="{FF2B5EF4-FFF2-40B4-BE49-F238E27FC236}">
                  <a16:creationId xmlns:a16="http://schemas.microsoft.com/office/drawing/2014/main" id="{5EE51924-FC78-5E29-6A25-8CF00188333E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79" name="TextBox 5">
              <a:extLst>
                <a:ext uri="{FF2B5EF4-FFF2-40B4-BE49-F238E27FC236}">
                  <a16:creationId xmlns:a16="http://schemas.microsoft.com/office/drawing/2014/main" id="{9EC996E8-1E99-F0A9-6B50-C25ADF4F2910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20">
            <a:extLst>
              <a:ext uri="{FF2B5EF4-FFF2-40B4-BE49-F238E27FC236}">
                <a16:creationId xmlns:a16="http://schemas.microsoft.com/office/drawing/2014/main" id="{5304195A-D966-7F0D-39A8-CCC3694B980B}"/>
              </a:ext>
            </a:extLst>
          </p:cNvPr>
          <p:cNvSpPr txBox="1"/>
          <p:nvPr/>
        </p:nvSpPr>
        <p:spPr>
          <a:xfrm>
            <a:off x="4118631" y="437065"/>
            <a:ext cx="1020696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⚠️   Project Challenges (Cont.)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D63F5EC-B747-9834-EF61-EA3E46181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389" y="1804220"/>
            <a:ext cx="7783001" cy="329983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4516A85-750E-D2EB-BF0A-CF657E53B5E5}"/>
              </a:ext>
            </a:extLst>
          </p:cNvPr>
          <p:cNvSpPr/>
          <p:nvPr/>
        </p:nvSpPr>
        <p:spPr>
          <a:xfrm>
            <a:off x="8002319" y="2300842"/>
            <a:ext cx="4419600" cy="251184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C27D913-47F5-131A-E943-5F60D21AB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688" y="5921380"/>
            <a:ext cx="8447726" cy="3780596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A3DBEF4-F608-5139-01D8-D63E7E2C62AE}"/>
              </a:ext>
            </a:extLst>
          </p:cNvPr>
          <p:cNvCxnSpPr>
            <a:cxnSpLocks/>
          </p:cNvCxnSpPr>
          <p:nvPr/>
        </p:nvCxnSpPr>
        <p:spPr>
          <a:xfrm>
            <a:off x="11813551" y="5143500"/>
            <a:ext cx="0" cy="701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24">
            <a:extLst>
              <a:ext uri="{FF2B5EF4-FFF2-40B4-BE49-F238E27FC236}">
                <a16:creationId xmlns:a16="http://schemas.microsoft.com/office/drawing/2014/main" id="{6545A6A6-6DFE-BC0F-3698-C30290BCE764}"/>
              </a:ext>
            </a:extLst>
          </p:cNvPr>
          <p:cNvSpPr txBox="1"/>
          <p:nvPr/>
        </p:nvSpPr>
        <p:spPr>
          <a:xfrm>
            <a:off x="1475029" y="6762736"/>
            <a:ext cx="4960208" cy="1048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Change to Canvas Mode (2D)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No AR needed</a:t>
            </a:r>
          </a:p>
        </p:txBody>
      </p:sp>
    </p:spTree>
    <p:extLst>
      <p:ext uri="{BB962C8B-B14F-4D97-AF65-F5344CB8AC3E}">
        <p14:creationId xmlns:p14="http://schemas.microsoft.com/office/powerpoint/2010/main" val="3745609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08932-5E22-FD54-88D7-BCAAF298E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F69B974-2C5D-F22E-1240-69BF789E36EE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E1C272A-B02E-3884-176A-993113DC6FB7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0CCDE35-158A-EC8E-E856-3AB9494A6352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BA244A7-D2C6-C971-03C5-4D395A8AA715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46E653B3-B534-FDEE-23B3-2A836A757053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490A30ED-7943-0624-D74B-29E73EAB71D9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A09C4FCB-7300-0D92-5304-00476F44047F}"/>
              </a:ext>
            </a:extLst>
          </p:cNvPr>
          <p:cNvSpPr txBox="1"/>
          <p:nvPr/>
        </p:nvSpPr>
        <p:spPr>
          <a:xfrm>
            <a:off x="1475029" y="684118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E873CEDF-C153-9392-81C4-BBE21B672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3266"/>
            <a:ext cx="1028701" cy="1028701"/>
          </a:xfrm>
          <a:prstGeom prst="rect">
            <a:avLst/>
          </a:prstGeom>
        </p:spPr>
      </p:pic>
      <p:grpSp>
        <p:nvGrpSpPr>
          <p:cNvPr id="29" name="Group 3">
            <a:extLst>
              <a:ext uri="{FF2B5EF4-FFF2-40B4-BE49-F238E27FC236}">
                <a16:creationId xmlns:a16="http://schemas.microsoft.com/office/drawing/2014/main" id="{7B1A8D1A-46B6-6979-8C99-0430947CBE83}"/>
              </a:ext>
            </a:extLst>
          </p:cNvPr>
          <p:cNvGrpSpPr/>
          <p:nvPr/>
        </p:nvGrpSpPr>
        <p:grpSpPr>
          <a:xfrm rot="16200000">
            <a:off x="6861736" y="5169528"/>
            <a:ext cx="47625" cy="9558021"/>
            <a:chOff x="0" y="0"/>
            <a:chExt cx="12543" cy="458362"/>
          </a:xfrm>
        </p:grpSpPr>
        <p:sp>
          <p:nvSpPr>
            <p:cNvPr id="30" name="Freeform 4">
              <a:extLst>
                <a:ext uri="{FF2B5EF4-FFF2-40B4-BE49-F238E27FC236}">
                  <a16:creationId xmlns:a16="http://schemas.microsoft.com/office/drawing/2014/main" id="{91DB1C85-1D2E-B97A-FBB8-2FBB3AAB773B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E596B59E-9AAE-4496-856C-D7D157494118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26">
            <a:extLst>
              <a:ext uri="{FF2B5EF4-FFF2-40B4-BE49-F238E27FC236}">
                <a16:creationId xmlns:a16="http://schemas.microsoft.com/office/drawing/2014/main" id="{B020DF4B-FA77-8F37-FD4E-92B0FC4CB62F}"/>
              </a:ext>
            </a:extLst>
          </p:cNvPr>
          <p:cNvGrpSpPr/>
          <p:nvPr/>
        </p:nvGrpSpPr>
        <p:grpSpPr>
          <a:xfrm>
            <a:off x="15087600" y="469768"/>
            <a:ext cx="2971800" cy="722378"/>
            <a:chOff x="0" y="0"/>
            <a:chExt cx="1127478" cy="188428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B003163B-E421-01CD-3D5D-276B98790F50}"/>
                </a:ext>
              </a:extLst>
            </p:cNvPr>
            <p:cNvSpPr/>
            <p:nvPr/>
          </p:nvSpPr>
          <p:spPr>
            <a:xfrm>
              <a:off x="0" y="0"/>
              <a:ext cx="1127478" cy="188428"/>
            </a:xfrm>
            <a:custGeom>
              <a:avLst/>
              <a:gdLst/>
              <a:ahLst/>
              <a:cxnLst/>
              <a:rect l="l" t="t" r="r" b="b"/>
              <a:pathLst>
                <a:path w="1127478" h="188428">
                  <a:moveTo>
                    <a:pt x="0" y="0"/>
                  </a:moveTo>
                  <a:lnTo>
                    <a:pt x="1127478" y="0"/>
                  </a:lnTo>
                  <a:lnTo>
                    <a:pt x="1127478" y="188428"/>
                  </a:lnTo>
                  <a:lnTo>
                    <a:pt x="0" y="188428"/>
                  </a:lnTo>
                  <a:close/>
                </a:path>
              </a:pathLst>
            </a:cu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782AEDC4-B043-8504-0AC0-601B96A5F1BB}"/>
                </a:ext>
              </a:extLst>
            </p:cNvPr>
            <p:cNvSpPr txBox="1"/>
            <p:nvPr/>
          </p:nvSpPr>
          <p:spPr>
            <a:xfrm>
              <a:off x="0" y="-47625"/>
              <a:ext cx="1127478" cy="23605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50615" tIns="50615" rIns="50615" bIns="50615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B98298-D3F1-BF19-026E-E6235FB7BF61}"/>
              </a:ext>
            </a:extLst>
          </p:cNvPr>
          <p:cNvSpPr txBox="1"/>
          <p:nvPr/>
        </p:nvSpPr>
        <p:spPr>
          <a:xfrm>
            <a:off x="16167547" y="441423"/>
            <a:ext cx="1752196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7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75CF2999-6F0D-D434-5C0D-F8EBD7B966E8}"/>
              </a:ext>
            </a:extLst>
          </p:cNvPr>
          <p:cNvSpPr/>
          <p:nvPr/>
        </p:nvSpPr>
        <p:spPr>
          <a:xfrm>
            <a:off x="15357390" y="405205"/>
            <a:ext cx="680024" cy="668924"/>
          </a:xfrm>
          <a:custGeom>
            <a:avLst/>
            <a:gdLst/>
            <a:ahLst/>
            <a:cxnLst/>
            <a:rect l="l" t="t" r="r" b="b"/>
            <a:pathLst>
              <a:path w="967432" h="967432">
                <a:moveTo>
                  <a:pt x="0" y="0"/>
                </a:moveTo>
                <a:lnTo>
                  <a:pt x="967432" y="0"/>
                </a:lnTo>
                <a:lnTo>
                  <a:pt x="967432" y="967433"/>
                </a:lnTo>
                <a:lnTo>
                  <a:pt x="0" y="96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77" name="Group 3">
            <a:extLst>
              <a:ext uri="{FF2B5EF4-FFF2-40B4-BE49-F238E27FC236}">
                <a16:creationId xmlns:a16="http://schemas.microsoft.com/office/drawing/2014/main" id="{DAD0FA57-F3BD-1D60-075A-FC84A8943C8D}"/>
              </a:ext>
            </a:extLst>
          </p:cNvPr>
          <p:cNvGrpSpPr/>
          <p:nvPr/>
        </p:nvGrpSpPr>
        <p:grpSpPr>
          <a:xfrm flipH="1">
            <a:off x="294734" y="2798537"/>
            <a:ext cx="45719" cy="8088537"/>
            <a:chOff x="0" y="0"/>
            <a:chExt cx="12543" cy="458362"/>
          </a:xfrm>
        </p:grpSpPr>
        <p:sp>
          <p:nvSpPr>
            <p:cNvPr id="78" name="Freeform 4">
              <a:extLst>
                <a:ext uri="{FF2B5EF4-FFF2-40B4-BE49-F238E27FC236}">
                  <a16:creationId xmlns:a16="http://schemas.microsoft.com/office/drawing/2014/main" id="{D158AEC4-0089-A4D2-EB9B-33AC68AA3548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79" name="TextBox 5">
              <a:extLst>
                <a:ext uri="{FF2B5EF4-FFF2-40B4-BE49-F238E27FC236}">
                  <a16:creationId xmlns:a16="http://schemas.microsoft.com/office/drawing/2014/main" id="{A492AC07-1F0F-2F09-27F6-31554D40B6D9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20">
            <a:extLst>
              <a:ext uri="{FF2B5EF4-FFF2-40B4-BE49-F238E27FC236}">
                <a16:creationId xmlns:a16="http://schemas.microsoft.com/office/drawing/2014/main" id="{088A62B2-CCCF-C88E-62F5-7EE736255A07}"/>
              </a:ext>
            </a:extLst>
          </p:cNvPr>
          <p:cNvSpPr txBox="1"/>
          <p:nvPr/>
        </p:nvSpPr>
        <p:spPr>
          <a:xfrm>
            <a:off x="4118631" y="437065"/>
            <a:ext cx="921677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🏁   Conclusion</a:t>
            </a: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FA78ED0A-90E8-574B-3CCE-F81CDCBB75F2}"/>
              </a:ext>
            </a:extLst>
          </p:cNvPr>
          <p:cNvSpPr txBox="1"/>
          <p:nvPr/>
        </p:nvSpPr>
        <p:spPr>
          <a:xfrm>
            <a:off x="1224171" y="2935178"/>
            <a:ext cx="12694858" cy="7142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Objectives Met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Build </a:t>
            </a:r>
            <a:r>
              <a:rPr lang="en-US" sz="24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TechTutor</a:t>
            </a: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(AR + AI)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Delivered Modules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AR Learn, AR Guide, AI Tutor with STT / TTS and OCR highlights.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Outcome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Interactive, step-by-step, AR learning, support different learning speeds, saves histories for review.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Impact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Bridge the digital divide.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Potential Development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Expand tutorials and strengthen offline / multilingual support.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Freeform 42">
            <a:extLst>
              <a:ext uri="{FF2B5EF4-FFF2-40B4-BE49-F238E27FC236}">
                <a16:creationId xmlns:a16="http://schemas.microsoft.com/office/drawing/2014/main" id="{D33956CB-C8F2-542E-38C5-819FCC74B07D}"/>
              </a:ext>
            </a:extLst>
          </p:cNvPr>
          <p:cNvSpPr/>
          <p:nvPr/>
        </p:nvSpPr>
        <p:spPr>
          <a:xfrm>
            <a:off x="3573309" y="1690419"/>
            <a:ext cx="1591324" cy="1650946"/>
          </a:xfrm>
          <a:custGeom>
            <a:avLst/>
            <a:gdLst/>
            <a:ahLst/>
            <a:cxnLst/>
            <a:rect l="l" t="t" r="r" b="b"/>
            <a:pathLst>
              <a:path w="3516165" h="3516165">
                <a:moveTo>
                  <a:pt x="0" y="0"/>
                </a:moveTo>
                <a:lnTo>
                  <a:pt x="3516165" y="0"/>
                </a:lnTo>
                <a:lnTo>
                  <a:pt x="3516165" y="3516166"/>
                </a:lnTo>
                <a:lnTo>
                  <a:pt x="0" y="35161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1" name="Freeform 50">
            <a:extLst>
              <a:ext uri="{FF2B5EF4-FFF2-40B4-BE49-F238E27FC236}">
                <a16:creationId xmlns:a16="http://schemas.microsoft.com/office/drawing/2014/main" id="{74B429BB-6148-C3E7-B325-EA5C97D97BA6}"/>
              </a:ext>
            </a:extLst>
          </p:cNvPr>
          <p:cNvSpPr/>
          <p:nvPr/>
        </p:nvSpPr>
        <p:spPr>
          <a:xfrm>
            <a:off x="11353800" y="7506754"/>
            <a:ext cx="1638330" cy="1601365"/>
          </a:xfrm>
          <a:custGeom>
            <a:avLst/>
            <a:gdLst/>
            <a:ahLst/>
            <a:cxnLst/>
            <a:rect l="l" t="t" r="r" b="b"/>
            <a:pathLst>
              <a:path w="3061470" h="3061470">
                <a:moveTo>
                  <a:pt x="0" y="0"/>
                </a:moveTo>
                <a:lnTo>
                  <a:pt x="3061470" y="0"/>
                </a:lnTo>
                <a:lnTo>
                  <a:pt x="3061470" y="3061470"/>
                </a:lnTo>
                <a:lnTo>
                  <a:pt x="0" y="3061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MY"/>
          </a:p>
        </p:txBody>
      </p:sp>
      <p:pic>
        <p:nvPicPr>
          <p:cNvPr id="12" name="Picture 11" descr="A cartoon of a robot with a keyboard and a book&#10;&#10;AI-generated content may be incorrect.">
            <a:extLst>
              <a:ext uri="{FF2B5EF4-FFF2-40B4-BE49-F238E27FC236}">
                <a16:creationId xmlns:a16="http://schemas.microsoft.com/office/drawing/2014/main" id="{D809C9A3-B24E-C8F4-4922-A6AF01A07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6865" y="2588574"/>
            <a:ext cx="3792435" cy="379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61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E7BBD-DC49-4605-1DCF-572731000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D84DCA2D-1066-FB78-100F-64764950513D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6997D60-E948-A77E-1D95-F86F1F7520CC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1FB2B1C-78E3-82AF-6576-DB95E0B61AB3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253B81D-0A34-5B3E-3703-60955B9A5DFD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7723FD0-4FBD-5D20-C1E6-53997C20373C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B970CF95-0472-D739-995E-69600A722F18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E9793DEE-4D24-0595-4EFE-C6FDE4D97772}"/>
              </a:ext>
            </a:extLst>
          </p:cNvPr>
          <p:cNvSpPr txBox="1"/>
          <p:nvPr/>
        </p:nvSpPr>
        <p:spPr>
          <a:xfrm>
            <a:off x="1475029" y="684118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6E3F133D-DA45-E1B4-B183-CB7E8445E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3266"/>
            <a:ext cx="1028701" cy="1028701"/>
          </a:xfrm>
          <a:prstGeom prst="rect">
            <a:avLst/>
          </a:prstGeom>
        </p:spPr>
      </p:pic>
      <p:grpSp>
        <p:nvGrpSpPr>
          <p:cNvPr id="29" name="Group 3">
            <a:extLst>
              <a:ext uri="{FF2B5EF4-FFF2-40B4-BE49-F238E27FC236}">
                <a16:creationId xmlns:a16="http://schemas.microsoft.com/office/drawing/2014/main" id="{3AD4B238-2D9E-53A8-A037-572330F668A8}"/>
              </a:ext>
            </a:extLst>
          </p:cNvPr>
          <p:cNvGrpSpPr/>
          <p:nvPr/>
        </p:nvGrpSpPr>
        <p:grpSpPr>
          <a:xfrm rot="16200000">
            <a:off x="6861736" y="5169528"/>
            <a:ext cx="47625" cy="9558021"/>
            <a:chOff x="0" y="0"/>
            <a:chExt cx="12543" cy="458362"/>
          </a:xfrm>
        </p:grpSpPr>
        <p:sp>
          <p:nvSpPr>
            <p:cNvPr id="30" name="Freeform 4">
              <a:extLst>
                <a:ext uri="{FF2B5EF4-FFF2-40B4-BE49-F238E27FC236}">
                  <a16:creationId xmlns:a16="http://schemas.microsoft.com/office/drawing/2014/main" id="{71F70AB5-D0EA-0080-B173-06DC5D8CDC7E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F58200F5-C43D-6D9A-98C7-5C68EADF1AE6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26">
            <a:extLst>
              <a:ext uri="{FF2B5EF4-FFF2-40B4-BE49-F238E27FC236}">
                <a16:creationId xmlns:a16="http://schemas.microsoft.com/office/drawing/2014/main" id="{7183A966-CE1C-A3A9-8B0F-4B58EDFCDEB9}"/>
              </a:ext>
            </a:extLst>
          </p:cNvPr>
          <p:cNvGrpSpPr/>
          <p:nvPr/>
        </p:nvGrpSpPr>
        <p:grpSpPr>
          <a:xfrm>
            <a:off x="15087600" y="469768"/>
            <a:ext cx="2971800" cy="722378"/>
            <a:chOff x="0" y="0"/>
            <a:chExt cx="1127478" cy="188428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7613E598-F5D5-7320-33CD-8BBD6B90BFCD}"/>
                </a:ext>
              </a:extLst>
            </p:cNvPr>
            <p:cNvSpPr/>
            <p:nvPr/>
          </p:nvSpPr>
          <p:spPr>
            <a:xfrm>
              <a:off x="0" y="0"/>
              <a:ext cx="1127478" cy="188428"/>
            </a:xfrm>
            <a:custGeom>
              <a:avLst/>
              <a:gdLst/>
              <a:ahLst/>
              <a:cxnLst/>
              <a:rect l="l" t="t" r="r" b="b"/>
              <a:pathLst>
                <a:path w="1127478" h="188428">
                  <a:moveTo>
                    <a:pt x="0" y="0"/>
                  </a:moveTo>
                  <a:lnTo>
                    <a:pt x="1127478" y="0"/>
                  </a:lnTo>
                  <a:lnTo>
                    <a:pt x="1127478" y="188428"/>
                  </a:lnTo>
                  <a:lnTo>
                    <a:pt x="0" y="188428"/>
                  </a:lnTo>
                  <a:close/>
                </a:path>
              </a:pathLst>
            </a:cu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E176B3E3-005C-1211-C2B5-464E11146518}"/>
                </a:ext>
              </a:extLst>
            </p:cNvPr>
            <p:cNvSpPr txBox="1"/>
            <p:nvPr/>
          </p:nvSpPr>
          <p:spPr>
            <a:xfrm>
              <a:off x="0" y="-47625"/>
              <a:ext cx="1127478" cy="23605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50615" tIns="50615" rIns="50615" bIns="50615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1D0DC88-5A45-A7DA-307D-C0323700D139}"/>
              </a:ext>
            </a:extLst>
          </p:cNvPr>
          <p:cNvSpPr txBox="1"/>
          <p:nvPr/>
        </p:nvSpPr>
        <p:spPr>
          <a:xfrm>
            <a:off x="16167547" y="441423"/>
            <a:ext cx="1752196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Reference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B69D3A75-EBA3-263A-589D-84FB29EF0549}"/>
              </a:ext>
            </a:extLst>
          </p:cNvPr>
          <p:cNvSpPr/>
          <p:nvPr/>
        </p:nvSpPr>
        <p:spPr>
          <a:xfrm>
            <a:off x="15357390" y="405205"/>
            <a:ext cx="680024" cy="668924"/>
          </a:xfrm>
          <a:custGeom>
            <a:avLst/>
            <a:gdLst/>
            <a:ahLst/>
            <a:cxnLst/>
            <a:rect l="l" t="t" r="r" b="b"/>
            <a:pathLst>
              <a:path w="967432" h="967432">
                <a:moveTo>
                  <a:pt x="0" y="0"/>
                </a:moveTo>
                <a:lnTo>
                  <a:pt x="967432" y="0"/>
                </a:lnTo>
                <a:lnTo>
                  <a:pt x="967432" y="967433"/>
                </a:lnTo>
                <a:lnTo>
                  <a:pt x="0" y="96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77" name="Group 3">
            <a:extLst>
              <a:ext uri="{FF2B5EF4-FFF2-40B4-BE49-F238E27FC236}">
                <a16:creationId xmlns:a16="http://schemas.microsoft.com/office/drawing/2014/main" id="{3AB50C33-CF5A-71E4-2DD3-52318720CF1D}"/>
              </a:ext>
            </a:extLst>
          </p:cNvPr>
          <p:cNvGrpSpPr/>
          <p:nvPr/>
        </p:nvGrpSpPr>
        <p:grpSpPr>
          <a:xfrm flipH="1">
            <a:off x="294734" y="2798537"/>
            <a:ext cx="45719" cy="8088537"/>
            <a:chOff x="0" y="0"/>
            <a:chExt cx="12543" cy="458362"/>
          </a:xfrm>
        </p:grpSpPr>
        <p:sp>
          <p:nvSpPr>
            <p:cNvPr id="78" name="Freeform 4">
              <a:extLst>
                <a:ext uri="{FF2B5EF4-FFF2-40B4-BE49-F238E27FC236}">
                  <a16:creationId xmlns:a16="http://schemas.microsoft.com/office/drawing/2014/main" id="{4793E2B6-49B6-A17F-8C95-82398A62DD99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79" name="TextBox 5">
              <a:extLst>
                <a:ext uri="{FF2B5EF4-FFF2-40B4-BE49-F238E27FC236}">
                  <a16:creationId xmlns:a16="http://schemas.microsoft.com/office/drawing/2014/main" id="{EA80D739-F55D-C334-867C-B83AE2BE1575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20">
            <a:extLst>
              <a:ext uri="{FF2B5EF4-FFF2-40B4-BE49-F238E27FC236}">
                <a16:creationId xmlns:a16="http://schemas.microsoft.com/office/drawing/2014/main" id="{62FB1C3D-154E-BBA0-C1B0-716E5EB9EBEB}"/>
              </a:ext>
            </a:extLst>
          </p:cNvPr>
          <p:cNvSpPr txBox="1"/>
          <p:nvPr/>
        </p:nvSpPr>
        <p:spPr>
          <a:xfrm>
            <a:off x="4118631" y="437065"/>
            <a:ext cx="921677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📑   Reference</a:t>
            </a: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70C1A73A-23C2-5EB6-417A-8BAC2C5E9907}"/>
              </a:ext>
            </a:extLst>
          </p:cNvPr>
          <p:cNvSpPr txBox="1"/>
          <p:nvPr/>
        </p:nvSpPr>
        <p:spPr>
          <a:xfrm>
            <a:off x="1224171" y="2935178"/>
            <a:ext cx="12694858" cy="1048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ct val="150000"/>
              </a:lnSpc>
              <a:spcBef>
                <a:spcPct val="0"/>
              </a:spcBef>
            </a:pPr>
            <a:endParaRPr lang="en-US" sz="24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B8D74C-DDA5-0438-7BAB-8E1F742E0857}"/>
              </a:ext>
            </a:extLst>
          </p:cNvPr>
          <p:cNvSpPr txBox="1"/>
          <p:nvPr/>
        </p:nvSpPr>
        <p:spPr>
          <a:xfrm>
            <a:off x="771026" y="1911071"/>
            <a:ext cx="16966181" cy="7789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[1] A. Smith, “Older Adults and Technology Use,” Pew Research Center: Internet,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Science &amp; Tech. https://www.pewresearch.org/internet/2014/04/03/olderadults-and-technology-use/ (accessed: Aug. 6, 2024)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[5] N.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Charness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C. L. Kelley, E. A. Bosman, and M. Mottram, “Word-processing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 and retraining: Effects of adult age, experience, and interface.,” </a:t>
            </a:r>
            <a:r>
              <a:rPr lang="en-US" sz="2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Psychology and Aging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vol. 16, no. 1, pp. 110–127, 2001,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https://doi.org/10.1037/0882-7974.16.1.110. </a:t>
            </a:r>
            <a:b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MY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[7] S. Almeida-Ferreira, A. I. Veloso, and O. </a:t>
            </a:r>
            <a:r>
              <a:rPr lang="en-MY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Mealha</a:t>
            </a:r>
            <a:r>
              <a:rPr lang="en-MY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“Older Adults and Email Use: The challenges facing interface co-design,” </a:t>
            </a:r>
            <a:r>
              <a:rPr lang="en-MY" sz="2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Networking Knowledge: Journal of the </a:t>
            </a:r>
            <a:r>
              <a:rPr lang="en-MY" sz="2400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MeCCSA</a:t>
            </a:r>
            <a:r>
              <a:rPr lang="en-MY" sz="2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Postgraduate Network</a:t>
            </a:r>
            <a:r>
              <a:rPr lang="en-MY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vol. 10, no. 1, pp. 44–63, Mar. 2017, </a:t>
            </a:r>
            <a:r>
              <a:rPr lang="en-MY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doi</a:t>
            </a:r>
            <a:r>
              <a:rPr lang="en-MY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https://doi.org/10.31165/nk.2017.101.496. </a:t>
            </a:r>
            <a:br>
              <a:rPr lang="en-MY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[9] M.-B. Ibáñez and C. Delgado-Kloos, “Augmented reality for STEM learning: A systematic review,” </a:t>
            </a:r>
            <a:r>
              <a:rPr lang="en-US" sz="2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Computers &amp; Education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vol. 123, pp. 109–123, Aug. 2018,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https://doi.org/10.1016/j.compedu.2018.05.002. </a:t>
            </a:r>
            <a:b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[10] M.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Akçayır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G.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Akçayır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“Advantages and challenges associated with augmented reality for education: A systematic review of the literature,” </a:t>
            </a:r>
            <a:r>
              <a:rPr lang="en-US" sz="2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Educational Research Review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vol. 20, no. 1, pp. 1–11, Feb. 2017,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https://doi.org/10.1016/j.edurev.2016.11.002. </a:t>
            </a:r>
          </a:p>
        </p:txBody>
      </p:sp>
    </p:spTree>
    <p:extLst>
      <p:ext uri="{BB962C8B-B14F-4D97-AF65-F5344CB8AC3E}">
        <p14:creationId xmlns:p14="http://schemas.microsoft.com/office/powerpoint/2010/main" val="3498257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6CA93-EBD7-2806-684C-8BD97FC1C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2">
            <a:extLst>
              <a:ext uri="{FF2B5EF4-FFF2-40B4-BE49-F238E27FC236}">
                <a16:creationId xmlns:a16="http://schemas.microsoft.com/office/drawing/2014/main" id="{DE1EDCA1-B2F3-88E5-6EAB-3CF0305C958B}"/>
              </a:ext>
            </a:extLst>
          </p:cNvPr>
          <p:cNvGrpSpPr/>
          <p:nvPr/>
        </p:nvGrpSpPr>
        <p:grpSpPr>
          <a:xfrm>
            <a:off x="11106068" y="-723900"/>
            <a:ext cx="7804946" cy="12458826"/>
            <a:chOff x="0" y="0"/>
            <a:chExt cx="2055624" cy="3281337"/>
          </a:xfrm>
        </p:grpSpPr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4F1CB485-207D-FF4A-4944-E5A4079B65D2}"/>
                </a:ext>
              </a:extLst>
            </p:cNvPr>
            <p:cNvSpPr/>
            <p:nvPr/>
          </p:nvSpPr>
          <p:spPr>
            <a:xfrm>
              <a:off x="0" y="0"/>
              <a:ext cx="2055624" cy="3281337"/>
            </a:xfrm>
            <a:custGeom>
              <a:avLst/>
              <a:gdLst/>
              <a:ahLst/>
              <a:cxnLst/>
              <a:rect l="l" t="t" r="r" b="b"/>
              <a:pathLst>
                <a:path w="2055624" h="3281337">
                  <a:moveTo>
                    <a:pt x="0" y="0"/>
                  </a:moveTo>
                  <a:lnTo>
                    <a:pt x="2055624" y="0"/>
                  </a:lnTo>
                  <a:lnTo>
                    <a:pt x="2055624" y="3281337"/>
                  </a:lnTo>
                  <a:lnTo>
                    <a:pt x="0" y="3281337"/>
                  </a:lnTo>
                  <a:close/>
                </a:path>
              </a:pathLst>
            </a:custGeom>
            <a:gradFill rotWithShape="1">
              <a:gsLst>
                <a:gs pos="0">
                  <a:srgbClr val="0053C5">
                    <a:alpha val="100000"/>
                  </a:srgbClr>
                </a:gs>
                <a:gs pos="100000">
                  <a:srgbClr val="53045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2" name="TextBox 4">
              <a:extLst>
                <a:ext uri="{FF2B5EF4-FFF2-40B4-BE49-F238E27FC236}">
                  <a16:creationId xmlns:a16="http://schemas.microsoft.com/office/drawing/2014/main" id="{F7685A35-1375-4123-68F6-A50B6E354B94}"/>
                </a:ext>
              </a:extLst>
            </p:cNvPr>
            <p:cNvSpPr txBox="1"/>
            <p:nvPr/>
          </p:nvSpPr>
          <p:spPr>
            <a:xfrm>
              <a:off x="0" y="-38100"/>
              <a:ext cx="2055624" cy="3319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" name="Group 3">
            <a:extLst>
              <a:ext uri="{FF2B5EF4-FFF2-40B4-BE49-F238E27FC236}">
                <a16:creationId xmlns:a16="http://schemas.microsoft.com/office/drawing/2014/main" id="{E84406F7-A5A4-F5DC-26FD-934DAB2C915B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2A683DA-9C02-D440-4F2A-9A094C6C27FC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D496FD6-48FC-43CF-9F3B-22C81D9D8360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3865D48A-1313-8B99-E37A-8CBFF4D97D3B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462882E-28E5-A31F-B343-0D45715B5D87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FE412AD-9B2E-0D0F-09D9-8F376941F03E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1CB548A-F223-5737-6471-8F0272F9E331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624B747-0B38-FCE1-FC16-A1A1C370271D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C6F24329-1155-FE4C-4043-FB934229A15E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4F91E5F4-8F64-9D39-3077-18E84D704537}"/>
              </a:ext>
            </a:extLst>
          </p:cNvPr>
          <p:cNvSpPr txBox="1"/>
          <p:nvPr/>
        </p:nvSpPr>
        <p:spPr>
          <a:xfrm>
            <a:off x="13098109" y="336781"/>
            <a:ext cx="395668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4000" b="1" dirty="0">
                <a:solidFill>
                  <a:schemeClr val="bg1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Final Year Project 2 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1952AF5-B278-0B00-A16B-FCFD266C32C2}"/>
              </a:ext>
            </a:extLst>
          </p:cNvPr>
          <p:cNvSpPr txBox="1"/>
          <p:nvPr/>
        </p:nvSpPr>
        <p:spPr>
          <a:xfrm>
            <a:off x="914400" y="3667008"/>
            <a:ext cx="10046381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3800" b="1" dirty="0">
                <a:solidFill>
                  <a:srgbClr val="00B0F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Thank You!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CFA00654-42CB-A326-FED5-1757D263A4E2}"/>
              </a:ext>
            </a:extLst>
          </p:cNvPr>
          <p:cNvSpPr txBox="1"/>
          <p:nvPr/>
        </p:nvSpPr>
        <p:spPr>
          <a:xfrm>
            <a:off x="1447800" y="595846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96F7EA44-C12B-A3E5-12E2-C3231EC70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"/>
            <a:ext cx="1028701" cy="1028701"/>
          </a:xfrm>
          <a:prstGeom prst="rect">
            <a:avLst/>
          </a:prstGeom>
        </p:spPr>
      </p:pic>
      <p:sp>
        <p:nvSpPr>
          <p:cNvPr id="35" name="Freeform 15">
            <a:extLst>
              <a:ext uri="{FF2B5EF4-FFF2-40B4-BE49-F238E27FC236}">
                <a16:creationId xmlns:a16="http://schemas.microsoft.com/office/drawing/2014/main" id="{944A7C5F-0E8B-C53F-9F16-E051897A3612}"/>
              </a:ext>
            </a:extLst>
          </p:cNvPr>
          <p:cNvSpPr/>
          <p:nvPr/>
        </p:nvSpPr>
        <p:spPr>
          <a:xfrm>
            <a:off x="13833167" y="7049895"/>
            <a:ext cx="688066" cy="773761"/>
          </a:xfrm>
          <a:custGeom>
            <a:avLst/>
            <a:gdLst/>
            <a:ahLst/>
            <a:cxnLst/>
            <a:rect l="l" t="t" r="r" b="b"/>
            <a:pathLst>
              <a:path w="878565" h="891944">
                <a:moveTo>
                  <a:pt x="0" y="0"/>
                </a:moveTo>
                <a:lnTo>
                  <a:pt x="878565" y="0"/>
                </a:lnTo>
                <a:lnTo>
                  <a:pt x="878565" y="891944"/>
                </a:lnTo>
                <a:lnTo>
                  <a:pt x="0" y="891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78870083-A426-FDE4-5A15-529A7EF00D50}"/>
              </a:ext>
            </a:extLst>
          </p:cNvPr>
          <p:cNvSpPr/>
          <p:nvPr/>
        </p:nvSpPr>
        <p:spPr>
          <a:xfrm>
            <a:off x="17054791" y="1626989"/>
            <a:ext cx="547409" cy="555745"/>
          </a:xfrm>
          <a:custGeom>
            <a:avLst/>
            <a:gdLst/>
            <a:ahLst/>
            <a:cxnLst/>
            <a:rect l="l" t="t" r="r" b="b"/>
            <a:pathLst>
              <a:path w="547409" h="555745">
                <a:moveTo>
                  <a:pt x="0" y="0"/>
                </a:moveTo>
                <a:lnTo>
                  <a:pt x="547409" y="0"/>
                </a:lnTo>
                <a:lnTo>
                  <a:pt x="547409" y="555745"/>
                </a:lnTo>
                <a:lnTo>
                  <a:pt x="0" y="555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4BA6D304-A284-2636-EAD2-9C7DC301A001}"/>
              </a:ext>
            </a:extLst>
          </p:cNvPr>
          <p:cNvSpPr/>
          <p:nvPr/>
        </p:nvSpPr>
        <p:spPr>
          <a:xfrm rot="8043714">
            <a:off x="6560676" y="-773633"/>
            <a:ext cx="3671601" cy="1603492"/>
          </a:xfrm>
          <a:custGeom>
            <a:avLst/>
            <a:gdLst/>
            <a:ahLst/>
            <a:cxnLst/>
            <a:rect l="l" t="t" r="r" b="b"/>
            <a:pathLst>
              <a:path w="3671601" h="1603492">
                <a:moveTo>
                  <a:pt x="0" y="0"/>
                </a:moveTo>
                <a:lnTo>
                  <a:pt x="3671601" y="0"/>
                </a:lnTo>
                <a:lnTo>
                  <a:pt x="3671601" y="1603492"/>
                </a:lnTo>
                <a:lnTo>
                  <a:pt x="0" y="1603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9" name="Freeform 9">
            <a:extLst>
              <a:ext uri="{FF2B5EF4-FFF2-40B4-BE49-F238E27FC236}">
                <a16:creationId xmlns:a16="http://schemas.microsoft.com/office/drawing/2014/main" id="{DDD03984-46E3-4ED3-EDE2-AB61C501DC5A}"/>
              </a:ext>
            </a:extLst>
          </p:cNvPr>
          <p:cNvSpPr/>
          <p:nvPr/>
        </p:nvSpPr>
        <p:spPr>
          <a:xfrm>
            <a:off x="10418328" y="7883774"/>
            <a:ext cx="2051289" cy="1883220"/>
          </a:xfrm>
          <a:custGeom>
            <a:avLst/>
            <a:gdLst/>
            <a:ahLst/>
            <a:cxnLst/>
            <a:rect l="l" t="t" r="r" b="b"/>
            <a:pathLst>
              <a:path w="3960669" h="3389026">
                <a:moveTo>
                  <a:pt x="0" y="0"/>
                </a:moveTo>
                <a:lnTo>
                  <a:pt x="3960668" y="0"/>
                </a:lnTo>
                <a:lnTo>
                  <a:pt x="3960668" y="3389026"/>
                </a:lnTo>
                <a:lnTo>
                  <a:pt x="0" y="3389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2" name="Freeform 42">
            <a:extLst>
              <a:ext uri="{FF2B5EF4-FFF2-40B4-BE49-F238E27FC236}">
                <a16:creationId xmlns:a16="http://schemas.microsoft.com/office/drawing/2014/main" id="{28192D01-337F-4D95-C084-41359261F93D}"/>
              </a:ext>
            </a:extLst>
          </p:cNvPr>
          <p:cNvSpPr/>
          <p:nvPr/>
        </p:nvSpPr>
        <p:spPr>
          <a:xfrm>
            <a:off x="461639" y="1578668"/>
            <a:ext cx="1591324" cy="1650946"/>
          </a:xfrm>
          <a:custGeom>
            <a:avLst/>
            <a:gdLst/>
            <a:ahLst/>
            <a:cxnLst/>
            <a:rect l="l" t="t" r="r" b="b"/>
            <a:pathLst>
              <a:path w="3516165" h="3516165">
                <a:moveTo>
                  <a:pt x="0" y="0"/>
                </a:moveTo>
                <a:lnTo>
                  <a:pt x="3516165" y="0"/>
                </a:lnTo>
                <a:lnTo>
                  <a:pt x="3516165" y="3516166"/>
                </a:lnTo>
                <a:lnTo>
                  <a:pt x="0" y="35161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4" name="Freeform 50">
            <a:extLst>
              <a:ext uri="{FF2B5EF4-FFF2-40B4-BE49-F238E27FC236}">
                <a16:creationId xmlns:a16="http://schemas.microsoft.com/office/drawing/2014/main" id="{624BDDBB-7707-2B77-9B5D-C79A5FE56076}"/>
              </a:ext>
            </a:extLst>
          </p:cNvPr>
          <p:cNvSpPr/>
          <p:nvPr/>
        </p:nvSpPr>
        <p:spPr>
          <a:xfrm>
            <a:off x="8104189" y="6888140"/>
            <a:ext cx="1638330" cy="1601365"/>
          </a:xfrm>
          <a:custGeom>
            <a:avLst/>
            <a:gdLst/>
            <a:ahLst/>
            <a:cxnLst/>
            <a:rect l="l" t="t" r="r" b="b"/>
            <a:pathLst>
              <a:path w="3061470" h="3061470">
                <a:moveTo>
                  <a:pt x="0" y="0"/>
                </a:moveTo>
                <a:lnTo>
                  <a:pt x="3061470" y="0"/>
                </a:lnTo>
                <a:lnTo>
                  <a:pt x="3061470" y="3061470"/>
                </a:lnTo>
                <a:lnTo>
                  <a:pt x="0" y="30614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MY"/>
          </a:p>
        </p:txBody>
      </p:sp>
      <p:pic>
        <p:nvPicPr>
          <p:cNvPr id="2" name="Picture 1" descr="A cartoon of a robot with a keyboard and a book&#10;&#10;AI-generated content may be incorrect.">
            <a:extLst>
              <a:ext uri="{FF2B5EF4-FFF2-40B4-BE49-F238E27FC236}">
                <a16:creationId xmlns:a16="http://schemas.microsoft.com/office/drawing/2014/main" id="{1904314F-7BBB-CDEE-26D4-A4120B533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98079" y="2987447"/>
            <a:ext cx="3792435" cy="3792435"/>
          </a:xfrm>
          <a:prstGeom prst="rect">
            <a:avLst/>
          </a:prstGeom>
        </p:spPr>
      </p:pic>
      <p:sp>
        <p:nvSpPr>
          <p:cNvPr id="36" name="Freeform 12">
            <a:extLst>
              <a:ext uri="{FF2B5EF4-FFF2-40B4-BE49-F238E27FC236}">
                <a16:creationId xmlns:a16="http://schemas.microsoft.com/office/drawing/2014/main" id="{E0D80F34-B9C8-C683-7E45-163AF8D1783B}"/>
              </a:ext>
            </a:extLst>
          </p:cNvPr>
          <p:cNvSpPr/>
          <p:nvPr/>
        </p:nvSpPr>
        <p:spPr>
          <a:xfrm>
            <a:off x="11805042" y="2453563"/>
            <a:ext cx="806238" cy="753832"/>
          </a:xfrm>
          <a:custGeom>
            <a:avLst/>
            <a:gdLst/>
            <a:ahLst/>
            <a:cxnLst/>
            <a:rect l="l" t="t" r="r" b="b"/>
            <a:pathLst>
              <a:path w="806238" h="753832">
                <a:moveTo>
                  <a:pt x="0" y="0"/>
                </a:moveTo>
                <a:lnTo>
                  <a:pt x="806238" y="0"/>
                </a:lnTo>
                <a:lnTo>
                  <a:pt x="806238" y="753832"/>
                </a:lnTo>
                <a:lnTo>
                  <a:pt x="0" y="7538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43" name="Group 12">
            <a:extLst>
              <a:ext uri="{FF2B5EF4-FFF2-40B4-BE49-F238E27FC236}">
                <a16:creationId xmlns:a16="http://schemas.microsoft.com/office/drawing/2014/main" id="{9C4C954E-E8A9-1FB4-0A0E-21BC57270CF1}"/>
              </a:ext>
            </a:extLst>
          </p:cNvPr>
          <p:cNvGrpSpPr/>
          <p:nvPr/>
        </p:nvGrpSpPr>
        <p:grpSpPr>
          <a:xfrm>
            <a:off x="15754522" y="6014852"/>
            <a:ext cx="1120481" cy="1120481"/>
            <a:chOff x="0" y="0"/>
            <a:chExt cx="812800" cy="812800"/>
          </a:xfrm>
        </p:grpSpPr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2F03E519-DC53-5A65-9472-29A7142212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5" name="TextBox 14">
              <a:extLst>
                <a:ext uri="{FF2B5EF4-FFF2-40B4-BE49-F238E27FC236}">
                  <a16:creationId xmlns:a16="http://schemas.microsoft.com/office/drawing/2014/main" id="{00C20EB9-E2A6-1F23-AF12-84862E7BDD5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92643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DFF83-63DB-ECC5-7248-F9DB671B0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4F65B09-9995-D62B-2ED3-CCFC0C760B1A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25BE494-DF80-17FF-1D16-6AF232F3813B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4D9AD74-1B4B-8395-9978-D9C3FA93C755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3EC529AD-3404-3736-65CF-D0628CD56042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EA2E3D2-B471-EE28-8627-786408706282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5C3C0BE-1A97-9301-FB40-F83DDBE5B1CE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292CA48E-CF5E-A7A7-BDCC-80E362D2266B}"/>
              </a:ext>
            </a:extLst>
          </p:cNvPr>
          <p:cNvSpPr txBox="1"/>
          <p:nvPr/>
        </p:nvSpPr>
        <p:spPr>
          <a:xfrm>
            <a:off x="1475029" y="684118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D0E1CF1A-E6EA-54FD-A80A-15D21DCB1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3266"/>
            <a:ext cx="1028701" cy="1028701"/>
          </a:xfrm>
          <a:prstGeom prst="rect">
            <a:avLst/>
          </a:prstGeom>
        </p:spPr>
      </p:pic>
      <p:grpSp>
        <p:nvGrpSpPr>
          <p:cNvPr id="29" name="Group 3">
            <a:extLst>
              <a:ext uri="{FF2B5EF4-FFF2-40B4-BE49-F238E27FC236}">
                <a16:creationId xmlns:a16="http://schemas.microsoft.com/office/drawing/2014/main" id="{C019AE21-8F90-3D24-7749-6D5A6ABA7231}"/>
              </a:ext>
            </a:extLst>
          </p:cNvPr>
          <p:cNvGrpSpPr/>
          <p:nvPr/>
        </p:nvGrpSpPr>
        <p:grpSpPr>
          <a:xfrm rot="16200000">
            <a:off x="6861736" y="5169528"/>
            <a:ext cx="47625" cy="9558021"/>
            <a:chOff x="0" y="0"/>
            <a:chExt cx="12543" cy="458362"/>
          </a:xfrm>
        </p:grpSpPr>
        <p:sp>
          <p:nvSpPr>
            <p:cNvPr id="30" name="Freeform 4">
              <a:extLst>
                <a:ext uri="{FF2B5EF4-FFF2-40B4-BE49-F238E27FC236}">
                  <a16:creationId xmlns:a16="http://schemas.microsoft.com/office/drawing/2014/main" id="{1A73D45B-1C79-C421-D1DE-5A6810AB98E8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F9FD4BDB-EF84-D324-D2CF-50A52664E3D9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26">
            <a:extLst>
              <a:ext uri="{FF2B5EF4-FFF2-40B4-BE49-F238E27FC236}">
                <a16:creationId xmlns:a16="http://schemas.microsoft.com/office/drawing/2014/main" id="{AFAE4F9D-737B-A66C-04E3-11443BA9C8A5}"/>
              </a:ext>
            </a:extLst>
          </p:cNvPr>
          <p:cNvGrpSpPr/>
          <p:nvPr/>
        </p:nvGrpSpPr>
        <p:grpSpPr>
          <a:xfrm>
            <a:off x="15087600" y="469768"/>
            <a:ext cx="2971800" cy="722378"/>
            <a:chOff x="0" y="0"/>
            <a:chExt cx="1127478" cy="188428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9B1EE7AF-81CA-A527-FD18-2F9A5421723D}"/>
                </a:ext>
              </a:extLst>
            </p:cNvPr>
            <p:cNvSpPr/>
            <p:nvPr/>
          </p:nvSpPr>
          <p:spPr>
            <a:xfrm>
              <a:off x="0" y="0"/>
              <a:ext cx="1127478" cy="188428"/>
            </a:xfrm>
            <a:custGeom>
              <a:avLst/>
              <a:gdLst/>
              <a:ahLst/>
              <a:cxnLst/>
              <a:rect l="l" t="t" r="r" b="b"/>
              <a:pathLst>
                <a:path w="1127478" h="188428">
                  <a:moveTo>
                    <a:pt x="0" y="0"/>
                  </a:moveTo>
                  <a:lnTo>
                    <a:pt x="1127478" y="0"/>
                  </a:lnTo>
                  <a:lnTo>
                    <a:pt x="1127478" y="188428"/>
                  </a:lnTo>
                  <a:lnTo>
                    <a:pt x="0" y="188428"/>
                  </a:lnTo>
                  <a:close/>
                </a:path>
              </a:pathLst>
            </a:cu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5C5EF1BD-84AC-E8AC-16DB-CF12F35EFD33}"/>
                </a:ext>
              </a:extLst>
            </p:cNvPr>
            <p:cNvSpPr txBox="1"/>
            <p:nvPr/>
          </p:nvSpPr>
          <p:spPr>
            <a:xfrm>
              <a:off x="0" y="-47625"/>
              <a:ext cx="1127478" cy="23605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50615" tIns="50615" rIns="50615" bIns="50615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A522352-B32A-F1CD-75E3-51DE1C8E51B3}"/>
              </a:ext>
            </a:extLst>
          </p:cNvPr>
          <p:cNvSpPr txBox="1"/>
          <p:nvPr/>
        </p:nvSpPr>
        <p:spPr>
          <a:xfrm>
            <a:off x="16167547" y="441423"/>
            <a:ext cx="1752196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1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E935AF07-3B40-5C10-EF56-1E3731273026}"/>
              </a:ext>
            </a:extLst>
          </p:cNvPr>
          <p:cNvSpPr/>
          <p:nvPr/>
        </p:nvSpPr>
        <p:spPr>
          <a:xfrm>
            <a:off x="15357390" y="405205"/>
            <a:ext cx="680024" cy="668924"/>
          </a:xfrm>
          <a:custGeom>
            <a:avLst/>
            <a:gdLst/>
            <a:ahLst/>
            <a:cxnLst/>
            <a:rect l="l" t="t" r="r" b="b"/>
            <a:pathLst>
              <a:path w="967432" h="967432">
                <a:moveTo>
                  <a:pt x="0" y="0"/>
                </a:moveTo>
                <a:lnTo>
                  <a:pt x="967432" y="0"/>
                </a:lnTo>
                <a:lnTo>
                  <a:pt x="967432" y="967433"/>
                </a:lnTo>
                <a:lnTo>
                  <a:pt x="0" y="96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6C4689DD-7591-443F-42AC-CA4DDBBA0FA7}"/>
              </a:ext>
            </a:extLst>
          </p:cNvPr>
          <p:cNvSpPr txBox="1"/>
          <p:nvPr/>
        </p:nvSpPr>
        <p:spPr>
          <a:xfrm>
            <a:off x="5239383" y="410923"/>
            <a:ext cx="778291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       Problem Statements</a:t>
            </a:r>
          </a:p>
        </p:txBody>
      </p:sp>
      <p:grpSp>
        <p:nvGrpSpPr>
          <p:cNvPr id="40" name="Group 9">
            <a:extLst>
              <a:ext uri="{FF2B5EF4-FFF2-40B4-BE49-F238E27FC236}">
                <a16:creationId xmlns:a16="http://schemas.microsoft.com/office/drawing/2014/main" id="{6C152004-8523-2212-47C0-91740957C156}"/>
              </a:ext>
            </a:extLst>
          </p:cNvPr>
          <p:cNvGrpSpPr/>
          <p:nvPr/>
        </p:nvGrpSpPr>
        <p:grpSpPr>
          <a:xfrm>
            <a:off x="1245269" y="5196948"/>
            <a:ext cx="4352924" cy="4440218"/>
            <a:chOff x="0" y="0"/>
            <a:chExt cx="1034046" cy="772937"/>
          </a:xfrm>
        </p:grpSpPr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E9FD2AC8-55CC-F84D-5DB7-6684A366B53B}"/>
                </a:ext>
              </a:extLst>
            </p:cNvPr>
            <p:cNvSpPr/>
            <p:nvPr/>
          </p:nvSpPr>
          <p:spPr>
            <a:xfrm>
              <a:off x="0" y="0"/>
              <a:ext cx="1034046" cy="772937"/>
            </a:xfrm>
            <a:custGeom>
              <a:avLst/>
              <a:gdLst/>
              <a:ahLst/>
              <a:cxnLst/>
              <a:rect l="l" t="t" r="r" b="b"/>
              <a:pathLst>
                <a:path w="1034046" h="772937">
                  <a:moveTo>
                    <a:pt x="100566" y="0"/>
                  </a:moveTo>
                  <a:lnTo>
                    <a:pt x="933480" y="0"/>
                  </a:lnTo>
                  <a:cubicBezTo>
                    <a:pt x="960152" y="0"/>
                    <a:pt x="985731" y="10595"/>
                    <a:pt x="1004591" y="29455"/>
                  </a:cubicBezTo>
                  <a:cubicBezTo>
                    <a:pt x="1023451" y="48315"/>
                    <a:pt x="1034046" y="73894"/>
                    <a:pt x="1034046" y="100566"/>
                  </a:cubicBezTo>
                  <a:lnTo>
                    <a:pt x="1034046" y="672370"/>
                  </a:lnTo>
                  <a:cubicBezTo>
                    <a:pt x="1034046" y="727912"/>
                    <a:pt x="989021" y="772937"/>
                    <a:pt x="933480" y="772937"/>
                  </a:cubicBezTo>
                  <a:lnTo>
                    <a:pt x="100566" y="772937"/>
                  </a:lnTo>
                  <a:cubicBezTo>
                    <a:pt x="73894" y="772937"/>
                    <a:pt x="48315" y="762341"/>
                    <a:pt x="29455" y="743482"/>
                  </a:cubicBezTo>
                  <a:cubicBezTo>
                    <a:pt x="10595" y="724622"/>
                    <a:pt x="0" y="699042"/>
                    <a:pt x="0" y="672370"/>
                  </a:cubicBezTo>
                  <a:lnTo>
                    <a:pt x="0" y="100566"/>
                  </a:lnTo>
                  <a:cubicBezTo>
                    <a:pt x="0" y="73894"/>
                    <a:pt x="10595" y="48315"/>
                    <a:pt x="29455" y="29455"/>
                  </a:cubicBezTo>
                  <a:cubicBezTo>
                    <a:pt x="48315" y="10595"/>
                    <a:pt x="73894" y="0"/>
                    <a:pt x="1005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81B57">
                    <a:alpha val="46000"/>
                  </a:srgbClr>
                </a:gs>
                <a:gs pos="100000">
                  <a:srgbClr val="47CFF0">
                    <a:alpha val="4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79DE15BC-7407-C0F9-4F63-2985DEE9A418}"/>
                </a:ext>
              </a:extLst>
            </p:cNvPr>
            <p:cNvSpPr txBox="1"/>
            <p:nvPr/>
          </p:nvSpPr>
          <p:spPr>
            <a:xfrm>
              <a:off x="0" y="-47625"/>
              <a:ext cx="1034046" cy="820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/>
            </a:p>
          </p:txBody>
        </p:sp>
      </p:grpSp>
      <p:sp>
        <p:nvSpPr>
          <p:cNvPr id="43" name="TextBox 24">
            <a:extLst>
              <a:ext uri="{FF2B5EF4-FFF2-40B4-BE49-F238E27FC236}">
                <a16:creationId xmlns:a16="http://schemas.microsoft.com/office/drawing/2014/main" id="{A33094F6-FB75-DBDB-CF91-6C52F95BFB3C}"/>
              </a:ext>
            </a:extLst>
          </p:cNvPr>
          <p:cNvSpPr txBox="1"/>
          <p:nvPr/>
        </p:nvSpPr>
        <p:spPr>
          <a:xfrm>
            <a:off x="1459581" y="5917826"/>
            <a:ext cx="3924299" cy="577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b="1" u="sng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Digital Literacy Gap</a:t>
            </a:r>
          </a:p>
        </p:txBody>
      </p:sp>
      <p:sp>
        <p:nvSpPr>
          <p:cNvPr id="44" name="TextBox 24">
            <a:extLst>
              <a:ext uri="{FF2B5EF4-FFF2-40B4-BE49-F238E27FC236}">
                <a16:creationId xmlns:a16="http://schemas.microsoft.com/office/drawing/2014/main" id="{05DFE319-B601-0C48-E592-0090E9DA2A2A}"/>
              </a:ext>
            </a:extLst>
          </p:cNvPr>
          <p:cNvSpPr txBox="1"/>
          <p:nvPr/>
        </p:nvSpPr>
        <p:spPr>
          <a:xfrm>
            <a:off x="1568445" y="6883414"/>
            <a:ext cx="3706570" cy="2156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Beginners/older adults face difficulties using technology due to lack of simple guidance [1].</a:t>
            </a:r>
          </a:p>
        </p:txBody>
      </p:sp>
      <p:sp>
        <p:nvSpPr>
          <p:cNvPr id="45" name="Freeform 38">
            <a:extLst>
              <a:ext uri="{FF2B5EF4-FFF2-40B4-BE49-F238E27FC236}">
                <a16:creationId xmlns:a16="http://schemas.microsoft.com/office/drawing/2014/main" id="{A58FBA5F-C4BE-7D2E-C986-2DCD72BEBA09}"/>
              </a:ext>
            </a:extLst>
          </p:cNvPr>
          <p:cNvSpPr/>
          <p:nvPr/>
        </p:nvSpPr>
        <p:spPr>
          <a:xfrm>
            <a:off x="5083125" y="344588"/>
            <a:ext cx="865892" cy="923330"/>
          </a:xfrm>
          <a:custGeom>
            <a:avLst/>
            <a:gdLst/>
            <a:ahLst/>
            <a:cxnLst/>
            <a:rect l="l" t="t" r="r" b="b"/>
            <a:pathLst>
              <a:path w="1203268" h="1203268">
                <a:moveTo>
                  <a:pt x="0" y="0"/>
                </a:moveTo>
                <a:lnTo>
                  <a:pt x="1203268" y="0"/>
                </a:lnTo>
                <a:lnTo>
                  <a:pt x="1203268" y="1203268"/>
                </a:lnTo>
                <a:lnTo>
                  <a:pt x="0" y="1203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F9F0B86-71A9-5FED-2827-A9CD1B46D99B}"/>
              </a:ext>
            </a:extLst>
          </p:cNvPr>
          <p:cNvSpPr/>
          <p:nvPr/>
        </p:nvSpPr>
        <p:spPr>
          <a:xfrm>
            <a:off x="2850230" y="4621830"/>
            <a:ext cx="1143000" cy="101917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D6EBCF-5AFC-6269-1792-2F551915CF38}"/>
              </a:ext>
            </a:extLst>
          </p:cNvPr>
          <p:cNvSpPr txBox="1"/>
          <p:nvPr/>
        </p:nvSpPr>
        <p:spPr>
          <a:xfrm>
            <a:off x="3158009" y="4809930"/>
            <a:ext cx="5274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lang="en-MY" sz="4000" dirty="0"/>
          </a:p>
        </p:txBody>
      </p:sp>
      <p:grpSp>
        <p:nvGrpSpPr>
          <p:cNvPr id="56" name="Group 9">
            <a:extLst>
              <a:ext uri="{FF2B5EF4-FFF2-40B4-BE49-F238E27FC236}">
                <a16:creationId xmlns:a16="http://schemas.microsoft.com/office/drawing/2014/main" id="{4A6A26A8-B39A-5E1D-54CB-F8D68D0200D4}"/>
              </a:ext>
            </a:extLst>
          </p:cNvPr>
          <p:cNvGrpSpPr/>
          <p:nvPr/>
        </p:nvGrpSpPr>
        <p:grpSpPr>
          <a:xfrm>
            <a:off x="7061089" y="2528992"/>
            <a:ext cx="4352924" cy="4313813"/>
            <a:chOff x="0" y="0"/>
            <a:chExt cx="1034046" cy="772937"/>
          </a:xfrm>
        </p:grpSpPr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F5BB7455-53D1-9048-B48C-6D587BB13BD4}"/>
                </a:ext>
              </a:extLst>
            </p:cNvPr>
            <p:cNvSpPr/>
            <p:nvPr/>
          </p:nvSpPr>
          <p:spPr>
            <a:xfrm>
              <a:off x="0" y="0"/>
              <a:ext cx="1034046" cy="772937"/>
            </a:xfrm>
            <a:custGeom>
              <a:avLst/>
              <a:gdLst/>
              <a:ahLst/>
              <a:cxnLst/>
              <a:rect l="l" t="t" r="r" b="b"/>
              <a:pathLst>
                <a:path w="1034046" h="772937">
                  <a:moveTo>
                    <a:pt x="100566" y="0"/>
                  </a:moveTo>
                  <a:lnTo>
                    <a:pt x="933480" y="0"/>
                  </a:lnTo>
                  <a:cubicBezTo>
                    <a:pt x="960152" y="0"/>
                    <a:pt x="985731" y="10595"/>
                    <a:pt x="1004591" y="29455"/>
                  </a:cubicBezTo>
                  <a:cubicBezTo>
                    <a:pt x="1023451" y="48315"/>
                    <a:pt x="1034046" y="73894"/>
                    <a:pt x="1034046" y="100566"/>
                  </a:cubicBezTo>
                  <a:lnTo>
                    <a:pt x="1034046" y="672370"/>
                  </a:lnTo>
                  <a:cubicBezTo>
                    <a:pt x="1034046" y="727912"/>
                    <a:pt x="989021" y="772937"/>
                    <a:pt x="933480" y="772937"/>
                  </a:cubicBezTo>
                  <a:lnTo>
                    <a:pt x="100566" y="772937"/>
                  </a:lnTo>
                  <a:cubicBezTo>
                    <a:pt x="73894" y="772937"/>
                    <a:pt x="48315" y="762341"/>
                    <a:pt x="29455" y="743482"/>
                  </a:cubicBezTo>
                  <a:cubicBezTo>
                    <a:pt x="10595" y="724622"/>
                    <a:pt x="0" y="699042"/>
                    <a:pt x="0" y="672370"/>
                  </a:cubicBezTo>
                  <a:lnTo>
                    <a:pt x="0" y="100566"/>
                  </a:lnTo>
                  <a:cubicBezTo>
                    <a:pt x="0" y="73894"/>
                    <a:pt x="10595" y="48315"/>
                    <a:pt x="29455" y="29455"/>
                  </a:cubicBezTo>
                  <a:cubicBezTo>
                    <a:pt x="48315" y="10595"/>
                    <a:pt x="73894" y="0"/>
                    <a:pt x="1005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81B57">
                    <a:alpha val="46000"/>
                  </a:srgbClr>
                </a:gs>
                <a:gs pos="100000">
                  <a:srgbClr val="47CFF0">
                    <a:alpha val="4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8" name="TextBox 11">
              <a:extLst>
                <a:ext uri="{FF2B5EF4-FFF2-40B4-BE49-F238E27FC236}">
                  <a16:creationId xmlns:a16="http://schemas.microsoft.com/office/drawing/2014/main" id="{4114E7AF-4DEA-3385-350C-91DD4268C6E9}"/>
                </a:ext>
              </a:extLst>
            </p:cNvPr>
            <p:cNvSpPr txBox="1"/>
            <p:nvPr/>
          </p:nvSpPr>
          <p:spPr>
            <a:xfrm>
              <a:off x="0" y="-47625"/>
              <a:ext cx="1034046" cy="820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/>
            </a:p>
          </p:txBody>
        </p:sp>
      </p:grpSp>
      <p:sp>
        <p:nvSpPr>
          <p:cNvPr id="59" name="TextBox 24">
            <a:extLst>
              <a:ext uri="{FF2B5EF4-FFF2-40B4-BE49-F238E27FC236}">
                <a16:creationId xmlns:a16="http://schemas.microsoft.com/office/drawing/2014/main" id="{244F3A13-FF14-949F-24BD-1A746BC14475}"/>
              </a:ext>
            </a:extLst>
          </p:cNvPr>
          <p:cNvSpPr txBox="1"/>
          <p:nvPr/>
        </p:nvSpPr>
        <p:spPr>
          <a:xfrm>
            <a:off x="7275401" y="3249870"/>
            <a:ext cx="3924299" cy="577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b="1" u="sng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Basic Skills Challenge</a:t>
            </a:r>
          </a:p>
        </p:txBody>
      </p:sp>
      <p:sp>
        <p:nvSpPr>
          <p:cNvPr id="60" name="TextBox 24">
            <a:extLst>
              <a:ext uri="{FF2B5EF4-FFF2-40B4-BE49-F238E27FC236}">
                <a16:creationId xmlns:a16="http://schemas.microsoft.com/office/drawing/2014/main" id="{BB3FB06A-8DEF-4578-BB25-9D76A0315931}"/>
              </a:ext>
            </a:extLst>
          </p:cNvPr>
          <p:cNvSpPr txBox="1"/>
          <p:nvPr/>
        </p:nvSpPr>
        <p:spPr>
          <a:xfrm>
            <a:off x="7384265" y="4215458"/>
            <a:ext cx="3706570" cy="2156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Tasks like Email [7] and Microsoft Word [5] remain confusing without step-by-step help.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3275B95-3F05-6BDA-B8B1-F94FB0FA8FBF}"/>
              </a:ext>
            </a:extLst>
          </p:cNvPr>
          <p:cNvSpPr/>
          <p:nvPr/>
        </p:nvSpPr>
        <p:spPr>
          <a:xfrm>
            <a:off x="8666050" y="1953874"/>
            <a:ext cx="1143000" cy="101917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EA81723-FBFB-29F8-B96B-EA73DAEE569D}"/>
              </a:ext>
            </a:extLst>
          </p:cNvPr>
          <p:cNvSpPr txBox="1"/>
          <p:nvPr/>
        </p:nvSpPr>
        <p:spPr>
          <a:xfrm>
            <a:off x="8992730" y="2126950"/>
            <a:ext cx="5274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lang="en-MY" sz="4000" dirty="0"/>
          </a:p>
        </p:txBody>
      </p:sp>
      <p:grpSp>
        <p:nvGrpSpPr>
          <p:cNvPr id="70" name="Group 9">
            <a:extLst>
              <a:ext uri="{FF2B5EF4-FFF2-40B4-BE49-F238E27FC236}">
                <a16:creationId xmlns:a16="http://schemas.microsoft.com/office/drawing/2014/main" id="{257C521F-C077-902F-C820-C2F4B6FE11CE}"/>
              </a:ext>
            </a:extLst>
          </p:cNvPr>
          <p:cNvGrpSpPr/>
          <p:nvPr/>
        </p:nvGrpSpPr>
        <p:grpSpPr>
          <a:xfrm>
            <a:off x="12812902" y="4923361"/>
            <a:ext cx="4352924" cy="4713805"/>
            <a:chOff x="0" y="0"/>
            <a:chExt cx="1034046" cy="772937"/>
          </a:xfrm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7043EB3B-F282-A3F5-2A63-92D355C814C5}"/>
                </a:ext>
              </a:extLst>
            </p:cNvPr>
            <p:cNvSpPr/>
            <p:nvPr/>
          </p:nvSpPr>
          <p:spPr>
            <a:xfrm>
              <a:off x="0" y="0"/>
              <a:ext cx="1034046" cy="772937"/>
            </a:xfrm>
            <a:custGeom>
              <a:avLst/>
              <a:gdLst/>
              <a:ahLst/>
              <a:cxnLst/>
              <a:rect l="l" t="t" r="r" b="b"/>
              <a:pathLst>
                <a:path w="1034046" h="772937">
                  <a:moveTo>
                    <a:pt x="100566" y="0"/>
                  </a:moveTo>
                  <a:lnTo>
                    <a:pt x="933480" y="0"/>
                  </a:lnTo>
                  <a:cubicBezTo>
                    <a:pt x="960152" y="0"/>
                    <a:pt x="985731" y="10595"/>
                    <a:pt x="1004591" y="29455"/>
                  </a:cubicBezTo>
                  <a:cubicBezTo>
                    <a:pt x="1023451" y="48315"/>
                    <a:pt x="1034046" y="73894"/>
                    <a:pt x="1034046" y="100566"/>
                  </a:cubicBezTo>
                  <a:lnTo>
                    <a:pt x="1034046" y="672370"/>
                  </a:lnTo>
                  <a:cubicBezTo>
                    <a:pt x="1034046" y="727912"/>
                    <a:pt x="989021" y="772937"/>
                    <a:pt x="933480" y="772937"/>
                  </a:cubicBezTo>
                  <a:lnTo>
                    <a:pt x="100566" y="772937"/>
                  </a:lnTo>
                  <a:cubicBezTo>
                    <a:pt x="73894" y="772937"/>
                    <a:pt x="48315" y="762341"/>
                    <a:pt x="29455" y="743482"/>
                  </a:cubicBezTo>
                  <a:cubicBezTo>
                    <a:pt x="10595" y="724622"/>
                    <a:pt x="0" y="699042"/>
                    <a:pt x="0" y="672370"/>
                  </a:cubicBezTo>
                  <a:lnTo>
                    <a:pt x="0" y="100566"/>
                  </a:lnTo>
                  <a:cubicBezTo>
                    <a:pt x="0" y="73894"/>
                    <a:pt x="10595" y="48315"/>
                    <a:pt x="29455" y="29455"/>
                  </a:cubicBezTo>
                  <a:cubicBezTo>
                    <a:pt x="48315" y="10595"/>
                    <a:pt x="73894" y="0"/>
                    <a:pt x="1005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81B57">
                    <a:alpha val="46000"/>
                  </a:srgbClr>
                </a:gs>
                <a:gs pos="100000">
                  <a:srgbClr val="47CFF0">
                    <a:alpha val="4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72" name="TextBox 11">
              <a:extLst>
                <a:ext uri="{FF2B5EF4-FFF2-40B4-BE49-F238E27FC236}">
                  <a16:creationId xmlns:a16="http://schemas.microsoft.com/office/drawing/2014/main" id="{A2AC8159-04E6-D75F-3F90-1F76EF729C24}"/>
                </a:ext>
              </a:extLst>
            </p:cNvPr>
            <p:cNvSpPr txBox="1"/>
            <p:nvPr/>
          </p:nvSpPr>
          <p:spPr>
            <a:xfrm>
              <a:off x="0" y="-47625"/>
              <a:ext cx="1034046" cy="820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/>
            </a:p>
          </p:txBody>
        </p:sp>
      </p:grpSp>
      <p:sp>
        <p:nvSpPr>
          <p:cNvPr id="73" name="TextBox 24">
            <a:extLst>
              <a:ext uri="{FF2B5EF4-FFF2-40B4-BE49-F238E27FC236}">
                <a16:creationId xmlns:a16="http://schemas.microsoft.com/office/drawing/2014/main" id="{A51C2765-E6ED-3177-5EA4-8D4E66EBEA96}"/>
              </a:ext>
            </a:extLst>
          </p:cNvPr>
          <p:cNvSpPr txBox="1"/>
          <p:nvPr/>
        </p:nvSpPr>
        <p:spPr>
          <a:xfrm>
            <a:off x="13027214" y="5644240"/>
            <a:ext cx="3924299" cy="1223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b="1" u="sng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Existing Teaching Method</a:t>
            </a:r>
          </a:p>
        </p:txBody>
      </p:sp>
      <p:sp>
        <p:nvSpPr>
          <p:cNvPr id="74" name="TextBox 24">
            <a:extLst>
              <a:ext uri="{FF2B5EF4-FFF2-40B4-BE49-F238E27FC236}">
                <a16:creationId xmlns:a16="http://schemas.microsoft.com/office/drawing/2014/main" id="{833C3AC6-60FA-A1B2-3C8C-C2C8D10FD3EF}"/>
              </a:ext>
            </a:extLst>
          </p:cNvPr>
          <p:cNvSpPr txBox="1"/>
          <p:nvPr/>
        </p:nvSpPr>
        <p:spPr>
          <a:xfrm>
            <a:off x="13136077" y="6967431"/>
            <a:ext cx="3706570" cy="2156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Traditional teaching / videos are passive, lacking interactivity and engagement [9].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E69A865-55CB-E9B9-D4A3-0D98548D2E5F}"/>
              </a:ext>
            </a:extLst>
          </p:cNvPr>
          <p:cNvSpPr/>
          <p:nvPr/>
        </p:nvSpPr>
        <p:spPr>
          <a:xfrm>
            <a:off x="14417863" y="4348244"/>
            <a:ext cx="1143000" cy="101917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D6B3967-EEB0-2B76-BF87-E37E9BBBE08E}"/>
              </a:ext>
            </a:extLst>
          </p:cNvPr>
          <p:cNvSpPr txBox="1"/>
          <p:nvPr/>
        </p:nvSpPr>
        <p:spPr>
          <a:xfrm>
            <a:off x="14725642" y="4536344"/>
            <a:ext cx="5274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lang="en-MY" sz="4000" dirty="0"/>
          </a:p>
        </p:txBody>
      </p:sp>
      <p:grpSp>
        <p:nvGrpSpPr>
          <p:cNvPr id="77" name="Group 3">
            <a:extLst>
              <a:ext uri="{FF2B5EF4-FFF2-40B4-BE49-F238E27FC236}">
                <a16:creationId xmlns:a16="http://schemas.microsoft.com/office/drawing/2014/main" id="{FC9CA3C3-184D-937C-73A0-0E4890D266E8}"/>
              </a:ext>
            </a:extLst>
          </p:cNvPr>
          <p:cNvGrpSpPr/>
          <p:nvPr/>
        </p:nvGrpSpPr>
        <p:grpSpPr>
          <a:xfrm flipH="1">
            <a:off x="294734" y="2798537"/>
            <a:ext cx="45719" cy="8088537"/>
            <a:chOff x="0" y="0"/>
            <a:chExt cx="12543" cy="458362"/>
          </a:xfrm>
        </p:grpSpPr>
        <p:sp>
          <p:nvSpPr>
            <p:cNvPr id="78" name="Freeform 4">
              <a:extLst>
                <a:ext uri="{FF2B5EF4-FFF2-40B4-BE49-F238E27FC236}">
                  <a16:creationId xmlns:a16="http://schemas.microsoft.com/office/drawing/2014/main" id="{5C5B39C1-1774-2F0E-3E1E-4BEA7E6001A7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79" name="TextBox 5">
              <a:extLst>
                <a:ext uri="{FF2B5EF4-FFF2-40B4-BE49-F238E27FC236}">
                  <a16:creationId xmlns:a16="http://schemas.microsoft.com/office/drawing/2014/main" id="{8BC7CDBD-39FF-EF9B-BE8C-0B830CCB131B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26" name="Picture 2" descr="Teaching Digital Literacy To Students In 2023 - eLearning Industry">
            <a:extLst>
              <a:ext uri="{FF2B5EF4-FFF2-40B4-BE49-F238E27FC236}">
                <a16:creationId xmlns:a16="http://schemas.microsoft.com/office/drawing/2014/main" id="{88FBAFD8-9559-0981-3526-5BDEF30B9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247" y="7274266"/>
            <a:ext cx="4001454" cy="242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vercoming Barriers to Digital Literacy and Bridging the Digital Divide  Among Older Adults - Stepping Up For Seniors">
            <a:extLst>
              <a:ext uri="{FF2B5EF4-FFF2-40B4-BE49-F238E27FC236}">
                <a16:creationId xmlns:a16="http://schemas.microsoft.com/office/drawing/2014/main" id="{D0468EF6-3662-B269-B9E5-DA83E22A6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581" y="1923644"/>
            <a:ext cx="3996545" cy="248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,321 User Manual Stock Photos - Free &amp; Royalty-Free Stock Photos from  Dreamstime">
            <a:extLst>
              <a:ext uri="{FF2B5EF4-FFF2-40B4-BE49-F238E27FC236}">
                <a16:creationId xmlns:a16="http://schemas.microsoft.com/office/drawing/2014/main" id="{DDC93270-5654-5C43-C3A9-C6F4DFE9D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6775" y="1728887"/>
            <a:ext cx="4109051" cy="247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12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85D64-B502-0D85-92EE-28EE906EB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3526367C-E9B0-DE43-F2EF-E447EFD4BE67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A694E5C-49DE-8B6A-1E11-62FFBC31E101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B4BC732-0796-9232-FD77-5617ABF3A371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3D73D3B1-0BC0-A2FE-2315-80CB70BA6622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16CD026-4D30-6D02-F32B-30D0E7C16865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C6AB9338-B9BE-9C06-A90B-AFD46251CDE0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7D3811EB-7FB6-6FDD-88D4-55BF026B6AED}"/>
              </a:ext>
            </a:extLst>
          </p:cNvPr>
          <p:cNvSpPr txBox="1"/>
          <p:nvPr/>
        </p:nvSpPr>
        <p:spPr>
          <a:xfrm>
            <a:off x="1475029" y="684118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D26E6F87-BDB9-D65F-53BE-F04477278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3266"/>
            <a:ext cx="1028701" cy="1028701"/>
          </a:xfrm>
          <a:prstGeom prst="rect">
            <a:avLst/>
          </a:prstGeom>
        </p:spPr>
      </p:pic>
      <p:grpSp>
        <p:nvGrpSpPr>
          <p:cNvPr id="29" name="Group 3">
            <a:extLst>
              <a:ext uri="{FF2B5EF4-FFF2-40B4-BE49-F238E27FC236}">
                <a16:creationId xmlns:a16="http://schemas.microsoft.com/office/drawing/2014/main" id="{88EEA05F-8B44-67F6-7F8D-8410AFC6FFC2}"/>
              </a:ext>
            </a:extLst>
          </p:cNvPr>
          <p:cNvGrpSpPr/>
          <p:nvPr/>
        </p:nvGrpSpPr>
        <p:grpSpPr>
          <a:xfrm rot="16200000">
            <a:off x="6861736" y="5169528"/>
            <a:ext cx="47625" cy="9558021"/>
            <a:chOff x="0" y="0"/>
            <a:chExt cx="12543" cy="458362"/>
          </a:xfrm>
        </p:grpSpPr>
        <p:sp>
          <p:nvSpPr>
            <p:cNvPr id="30" name="Freeform 4">
              <a:extLst>
                <a:ext uri="{FF2B5EF4-FFF2-40B4-BE49-F238E27FC236}">
                  <a16:creationId xmlns:a16="http://schemas.microsoft.com/office/drawing/2014/main" id="{DCF8D2C5-635E-C6E1-6F47-BA744780CC7E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234C9CE1-9C3F-F116-7ADA-C28573F4B1FE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26">
            <a:extLst>
              <a:ext uri="{FF2B5EF4-FFF2-40B4-BE49-F238E27FC236}">
                <a16:creationId xmlns:a16="http://schemas.microsoft.com/office/drawing/2014/main" id="{BEEC5763-2BCE-D0C3-9B3A-58AB5256DD3D}"/>
              </a:ext>
            </a:extLst>
          </p:cNvPr>
          <p:cNvGrpSpPr/>
          <p:nvPr/>
        </p:nvGrpSpPr>
        <p:grpSpPr>
          <a:xfrm>
            <a:off x="15087600" y="469768"/>
            <a:ext cx="2971800" cy="722378"/>
            <a:chOff x="0" y="0"/>
            <a:chExt cx="1127478" cy="188428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56ABA0BC-592C-F859-1BA5-769CEB86EA79}"/>
                </a:ext>
              </a:extLst>
            </p:cNvPr>
            <p:cNvSpPr/>
            <p:nvPr/>
          </p:nvSpPr>
          <p:spPr>
            <a:xfrm>
              <a:off x="0" y="0"/>
              <a:ext cx="1127478" cy="188428"/>
            </a:xfrm>
            <a:custGeom>
              <a:avLst/>
              <a:gdLst/>
              <a:ahLst/>
              <a:cxnLst/>
              <a:rect l="l" t="t" r="r" b="b"/>
              <a:pathLst>
                <a:path w="1127478" h="188428">
                  <a:moveTo>
                    <a:pt x="0" y="0"/>
                  </a:moveTo>
                  <a:lnTo>
                    <a:pt x="1127478" y="0"/>
                  </a:lnTo>
                  <a:lnTo>
                    <a:pt x="1127478" y="188428"/>
                  </a:lnTo>
                  <a:lnTo>
                    <a:pt x="0" y="188428"/>
                  </a:lnTo>
                  <a:close/>
                </a:path>
              </a:pathLst>
            </a:cu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6688A77F-D2AA-27AA-9698-DC675AAE58A4}"/>
                </a:ext>
              </a:extLst>
            </p:cNvPr>
            <p:cNvSpPr txBox="1"/>
            <p:nvPr/>
          </p:nvSpPr>
          <p:spPr>
            <a:xfrm>
              <a:off x="0" y="-47625"/>
              <a:ext cx="1127478" cy="23605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50615" tIns="50615" rIns="50615" bIns="50615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333152-5428-7093-2F49-F53D613208E7}"/>
              </a:ext>
            </a:extLst>
          </p:cNvPr>
          <p:cNvSpPr txBox="1"/>
          <p:nvPr/>
        </p:nvSpPr>
        <p:spPr>
          <a:xfrm>
            <a:off x="16167547" y="441423"/>
            <a:ext cx="1752196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1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96412DF1-666E-BFD9-D08E-D7CB330FF2B0}"/>
              </a:ext>
            </a:extLst>
          </p:cNvPr>
          <p:cNvSpPr/>
          <p:nvPr/>
        </p:nvSpPr>
        <p:spPr>
          <a:xfrm>
            <a:off x="15357390" y="405205"/>
            <a:ext cx="680024" cy="668924"/>
          </a:xfrm>
          <a:custGeom>
            <a:avLst/>
            <a:gdLst/>
            <a:ahLst/>
            <a:cxnLst/>
            <a:rect l="l" t="t" r="r" b="b"/>
            <a:pathLst>
              <a:path w="967432" h="967432">
                <a:moveTo>
                  <a:pt x="0" y="0"/>
                </a:moveTo>
                <a:lnTo>
                  <a:pt x="967432" y="0"/>
                </a:lnTo>
                <a:lnTo>
                  <a:pt x="967432" y="967433"/>
                </a:lnTo>
                <a:lnTo>
                  <a:pt x="0" y="96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ABDC4309-69F1-B9DF-1B02-E15F11625FCE}"/>
              </a:ext>
            </a:extLst>
          </p:cNvPr>
          <p:cNvSpPr txBox="1"/>
          <p:nvPr/>
        </p:nvSpPr>
        <p:spPr>
          <a:xfrm>
            <a:off x="6017285" y="435980"/>
            <a:ext cx="778291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       Motivation</a:t>
            </a:r>
          </a:p>
        </p:txBody>
      </p:sp>
      <p:grpSp>
        <p:nvGrpSpPr>
          <p:cNvPr id="40" name="Group 9">
            <a:extLst>
              <a:ext uri="{FF2B5EF4-FFF2-40B4-BE49-F238E27FC236}">
                <a16:creationId xmlns:a16="http://schemas.microsoft.com/office/drawing/2014/main" id="{999D8A52-8838-AC16-D7C5-936DC8241702}"/>
              </a:ext>
            </a:extLst>
          </p:cNvPr>
          <p:cNvGrpSpPr/>
          <p:nvPr/>
        </p:nvGrpSpPr>
        <p:grpSpPr>
          <a:xfrm>
            <a:off x="1245269" y="5196948"/>
            <a:ext cx="4352924" cy="4440218"/>
            <a:chOff x="0" y="0"/>
            <a:chExt cx="1034046" cy="772937"/>
          </a:xfrm>
        </p:grpSpPr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5B93D43A-59C2-1213-172F-CC4543B22C24}"/>
                </a:ext>
              </a:extLst>
            </p:cNvPr>
            <p:cNvSpPr/>
            <p:nvPr/>
          </p:nvSpPr>
          <p:spPr>
            <a:xfrm>
              <a:off x="0" y="0"/>
              <a:ext cx="1034046" cy="772937"/>
            </a:xfrm>
            <a:custGeom>
              <a:avLst/>
              <a:gdLst/>
              <a:ahLst/>
              <a:cxnLst/>
              <a:rect l="l" t="t" r="r" b="b"/>
              <a:pathLst>
                <a:path w="1034046" h="772937">
                  <a:moveTo>
                    <a:pt x="100566" y="0"/>
                  </a:moveTo>
                  <a:lnTo>
                    <a:pt x="933480" y="0"/>
                  </a:lnTo>
                  <a:cubicBezTo>
                    <a:pt x="960152" y="0"/>
                    <a:pt x="985731" y="10595"/>
                    <a:pt x="1004591" y="29455"/>
                  </a:cubicBezTo>
                  <a:cubicBezTo>
                    <a:pt x="1023451" y="48315"/>
                    <a:pt x="1034046" y="73894"/>
                    <a:pt x="1034046" y="100566"/>
                  </a:cubicBezTo>
                  <a:lnTo>
                    <a:pt x="1034046" y="672370"/>
                  </a:lnTo>
                  <a:cubicBezTo>
                    <a:pt x="1034046" y="727912"/>
                    <a:pt x="989021" y="772937"/>
                    <a:pt x="933480" y="772937"/>
                  </a:cubicBezTo>
                  <a:lnTo>
                    <a:pt x="100566" y="772937"/>
                  </a:lnTo>
                  <a:cubicBezTo>
                    <a:pt x="73894" y="772937"/>
                    <a:pt x="48315" y="762341"/>
                    <a:pt x="29455" y="743482"/>
                  </a:cubicBezTo>
                  <a:cubicBezTo>
                    <a:pt x="10595" y="724622"/>
                    <a:pt x="0" y="699042"/>
                    <a:pt x="0" y="672370"/>
                  </a:cubicBezTo>
                  <a:lnTo>
                    <a:pt x="0" y="100566"/>
                  </a:lnTo>
                  <a:cubicBezTo>
                    <a:pt x="0" y="73894"/>
                    <a:pt x="10595" y="48315"/>
                    <a:pt x="29455" y="29455"/>
                  </a:cubicBezTo>
                  <a:cubicBezTo>
                    <a:pt x="48315" y="10595"/>
                    <a:pt x="73894" y="0"/>
                    <a:pt x="1005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81B57">
                    <a:alpha val="46000"/>
                  </a:srgbClr>
                </a:gs>
                <a:gs pos="100000">
                  <a:srgbClr val="47CFF0">
                    <a:alpha val="4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D6EBACF4-7AD6-4347-39F3-1F8A99415041}"/>
                </a:ext>
              </a:extLst>
            </p:cNvPr>
            <p:cNvSpPr txBox="1"/>
            <p:nvPr/>
          </p:nvSpPr>
          <p:spPr>
            <a:xfrm>
              <a:off x="0" y="-47625"/>
              <a:ext cx="1034046" cy="820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/>
            </a:p>
          </p:txBody>
        </p:sp>
      </p:grpSp>
      <p:sp>
        <p:nvSpPr>
          <p:cNvPr id="43" name="TextBox 24">
            <a:extLst>
              <a:ext uri="{FF2B5EF4-FFF2-40B4-BE49-F238E27FC236}">
                <a16:creationId xmlns:a16="http://schemas.microsoft.com/office/drawing/2014/main" id="{96B28AE8-1C5B-3D1B-2979-01E22FCF87C0}"/>
              </a:ext>
            </a:extLst>
          </p:cNvPr>
          <p:cNvSpPr txBox="1"/>
          <p:nvPr/>
        </p:nvSpPr>
        <p:spPr>
          <a:xfrm>
            <a:off x="1511777" y="5754435"/>
            <a:ext cx="3924299" cy="1223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b="1" u="sng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Simplified AR-Based Tutorials</a:t>
            </a:r>
          </a:p>
        </p:txBody>
      </p:sp>
      <p:sp>
        <p:nvSpPr>
          <p:cNvPr id="44" name="TextBox 24">
            <a:extLst>
              <a:ext uri="{FF2B5EF4-FFF2-40B4-BE49-F238E27FC236}">
                <a16:creationId xmlns:a16="http://schemas.microsoft.com/office/drawing/2014/main" id="{D5266BBF-A3BB-8D18-4655-69C003D0A2D4}"/>
              </a:ext>
            </a:extLst>
          </p:cNvPr>
          <p:cNvSpPr txBox="1"/>
          <p:nvPr/>
        </p:nvSpPr>
        <p:spPr>
          <a:xfrm>
            <a:off x="1591655" y="7220380"/>
            <a:ext cx="3706570" cy="271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Step-by-Step on-screen guidance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TTS Narration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Clear Visuals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77A4653-AD5F-29BD-11B2-F3F52C78F436}"/>
              </a:ext>
            </a:extLst>
          </p:cNvPr>
          <p:cNvSpPr/>
          <p:nvPr/>
        </p:nvSpPr>
        <p:spPr>
          <a:xfrm>
            <a:off x="2850230" y="4621830"/>
            <a:ext cx="1143000" cy="101917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097E02-D766-4D6C-0116-A988A463579B}"/>
              </a:ext>
            </a:extLst>
          </p:cNvPr>
          <p:cNvSpPr txBox="1"/>
          <p:nvPr/>
        </p:nvSpPr>
        <p:spPr>
          <a:xfrm>
            <a:off x="3158009" y="4809930"/>
            <a:ext cx="5274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lang="en-MY" sz="4000" dirty="0"/>
          </a:p>
        </p:txBody>
      </p:sp>
      <p:grpSp>
        <p:nvGrpSpPr>
          <p:cNvPr id="56" name="Group 9">
            <a:extLst>
              <a:ext uri="{FF2B5EF4-FFF2-40B4-BE49-F238E27FC236}">
                <a16:creationId xmlns:a16="http://schemas.microsoft.com/office/drawing/2014/main" id="{795E1737-3E86-165A-69D3-B37FA6791F70}"/>
              </a:ext>
            </a:extLst>
          </p:cNvPr>
          <p:cNvGrpSpPr/>
          <p:nvPr/>
        </p:nvGrpSpPr>
        <p:grpSpPr>
          <a:xfrm>
            <a:off x="7133186" y="2233080"/>
            <a:ext cx="4352924" cy="4313813"/>
            <a:chOff x="0" y="0"/>
            <a:chExt cx="1034046" cy="772937"/>
          </a:xfrm>
        </p:grpSpPr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17E5741B-4320-90BB-2379-040A7DAFA812}"/>
                </a:ext>
              </a:extLst>
            </p:cNvPr>
            <p:cNvSpPr/>
            <p:nvPr/>
          </p:nvSpPr>
          <p:spPr>
            <a:xfrm>
              <a:off x="0" y="0"/>
              <a:ext cx="1034046" cy="772937"/>
            </a:xfrm>
            <a:custGeom>
              <a:avLst/>
              <a:gdLst/>
              <a:ahLst/>
              <a:cxnLst/>
              <a:rect l="l" t="t" r="r" b="b"/>
              <a:pathLst>
                <a:path w="1034046" h="772937">
                  <a:moveTo>
                    <a:pt x="100566" y="0"/>
                  </a:moveTo>
                  <a:lnTo>
                    <a:pt x="933480" y="0"/>
                  </a:lnTo>
                  <a:cubicBezTo>
                    <a:pt x="960152" y="0"/>
                    <a:pt x="985731" y="10595"/>
                    <a:pt x="1004591" y="29455"/>
                  </a:cubicBezTo>
                  <a:cubicBezTo>
                    <a:pt x="1023451" y="48315"/>
                    <a:pt x="1034046" y="73894"/>
                    <a:pt x="1034046" y="100566"/>
                  </a:cubicBezTo>
                  <a:lnTo>
                    <a:pt x="1034046" y="672370"/>
                  </a:lnTo>
                  <a:cubicBezTo>
                    <a:pt x="1034046" y="727912"/>
                    <a:pt x="989021" y="772937"/>
                    <a:pt x="933480" y="772937"/>
                  </a:cubicBezTo>
                  <a:lnTo>
                    <a:pt x="100566" y="772937"/>
                  </a:lnTo>
                  <a:cubicBezTo>
                    <a:pt x="73894" y="772937"/>
                    <a:pt x="48315" y="762341"/>
                    <a:pt x="29455" y="743482"/>
                  </a:cubicBezTo>
                  <a:cubicBezTo>
                    <a:pt x="10595" y="724622"/>
                    <a:pt x="0" y="699042"/>
                    <a:pt x="0" y="672370"/>
                  </a:cubicBezTo>
                  <a:lnTo>
                    <a:pt x="0" y="100566"/>
                  </a:lnTo>
                  <a:cubicBezTo>
                    <a:pt x="0" y="73894"/>
                    <a:pt x="10595" y="48315"/>
                    <a:pt x="29455" y="29455"/>
                  </a:cubicBezTo>
                  <a:cubicBezTo>
                    <a:pt x="48315" y="10595"/>
                    <a:pt x="73894" y="0"/>
                    <a:pt x="1005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81B57">
                    <a:alpha val="46000"/>
                  </a:srgbClr>
                </a:gs>
                <a:gs pos="100000">
                  <a:srgbClr val="47CFF0">
                    <a:alpha val="4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8" name="TextBox 11">
              <a:extLst>
                <a:ext uri="{FF2B5EF4-FFF2-40B4-BE49-F238E27FC236}">
                  <a16:creationId xmlns:a16="http://schemas.microsoft.com/office/drawing/2014/main" id="{139E878D-DCFA-6967-132B-C91FD55EB89E}"/>
                </a:ext>
              </a:extLst>
            </p:cNvPr>
            <p:cNvSpPr txBox="1"/>
            <p:nvPr/>
          </p:nvSpPr>
          <p:spPr>
            <a:xfrm>
              <a:off x="0" y="-47625"/>
              <a:ext cx="1034046" cy="820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/>
            </a:p>
          </p:txBody>
        </p:sp>
      </p:grpSp>
      <p:sp>
        <p:nvSpPr>
          <p:cNvPr id="60" name="TextBox 24">
            <a:extLst>
              <a:ext uri="{FF2B5EF4-FFF2-40B4-BE49-F238E27FC236}">
                <a16:creationId xmlns:a16="http://schemas.microsoft.com/office/drawing/2014/main" id="{901C1E29-CAC0-BD01-9322-4056CFAB106E}"/>
              </a:ext>
            </a:extLst>
          </p:cNvPr>
          <p:cNvSpPr txBox="1"/>
          <p:nvPr/>
        </p:nvSpPr>
        <p:spPr>
          <a:xfrm>
            <a:off x="7669635" y="4143435"/>
            <a:ext cx="3706570" cy="2156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AR overlays on real worlds, improving engagement and motivation [10].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5B42988-4377-765B-E19B-BEF3606602D8}"/>
              </a:ext>
            </a:extLst>
          </p:cNvPr>
          <p:cNvSpPr/>
          <p:nvPr/>
        </p:nvSpPr>
        <p:spPr>
          <a:xfrm>
            <a:off x="8738147" y="1657962"/>
            <a:ext cx="1143000" cy="101917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AE13A57-3C52-4B47-10AF-0C817DBE360F}"/>
              </a:ext>
            </a:extLst>
          </p:cNvPr>
          <p:cNvSpPr txBox="1"/>
          <p:nvPr/>
        </p:nvSpPr>
        <p:spPr>
          <a:xfrm>
            <a:off x="9045926" y="1828765"/>
            <a:ext cx="5274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lang="en-MY" sz="4000" dirty="0"/>
          </a:p>
        </p:txBody>
      </p:sp>
      <p:grpSp>
        <p:nvGrpSpPr>
          <p:cNvPr id="70" name="Group 9">
            <a:extLst>
              <a:ext uri="{FF2B5EF4-FFF2-40B4-BE49-F238E27FC236}">
                <a16:creationId xmlns:a16="http://schemas.microsoft.com/office/drawing/2014/main" id="{52934F24-4D49-689B-58B2-31882AB79A4A}"/>
              </a:ext>
            </a:extLst>
          </p:cNvPr>
          <p:cNvGrpSpPr/>
          <p:nvPr/>
        </p:nvGrpSpPr>
        <p:grpSpPr>
          <a:xfrm>
            <a:off x="12812902" y="4923361"/>
            <a:ext cx="4352924" cy="4713805"/>
            <a:chOff x="0" y="0"/>
            <a:chExt cx="1034046" cy="772937"/>
          </a:xfrm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5106827A-FF06-13C7-59DA-B95D041241C9}"/>
                </a:ext>
              </a:extLst>
            </p:cNvPr>
            <p:cNvSpPr/>
            <p:nvPr/>
          </p:nvSpPr>
          <p:spPr>
            <a:xfrm>
              <a:off x="0" y="0"/>
              <a:ext cx="1034046" cy="772937"/>
            </a:xfrm>
            <a:custGeom>
              <a:avLst/>
              <a:gdLst/>
              <a:ahLst/>
              <a:cxnLst/>
              <a:rect l="l" t="t" r="r" b="b"/>
              <a:pathLst>
                <a:path w="1034046" h="772937">
                  <a:moveTo>
                    <a:pt x="100566" y="0"/>
                  </a:moveTo>
                  <a:lnTo>
                    <a:pt x="933480" y="0"/>
                  </a:lnTo>
                  <a:cubicBezTo>
                    <a:pt x="960152" y="0"/>
                    <a:pt x="985731" y="10595"/>
                    <a:pt x="1004591" y="29455"/>
                  </a:cubicBezTo>
                  <a:cubicBezTo>
                    <a:pt x="1023451" y="48315"/>
                    <a:pt x="1034046" y="73894"/>
                    <a:pt x="1034046" y="100566"/>
                  </a:cubicBezTo>
                  <a:lnTo>
                    <a:pt x="1034046" y="672370"/>
                  </a:lnTo>
                  <a:cubicBezTo>
                    <a:pt x="1034046" y="727912"/>
                    <a:pt x="989021" y="772937"/>
                    <a:pt x="933480" y="772937"/>
                  </a:cubicBezTo>
                  <a:lnTo>
                    <a:pt x="100566" y="772937"/>
                  </a:lnTo>
                  <a:cubicBezTo>
                    <a:pt x="73894" y="772937"/>
                    <a:pt x="48315" y="762341"/>
                    <a:pt x="29455" y="743482"/>
                  </a:cubicBezTo>
                  <a:cubicBezTo>
                    <a:pt x="10595" y="724622"/>
                    <a:pt x="0" y="699042"/>
                    <a:pt x="0" y="672370"/>
                  </a:cubicBezTo>
                  <a:lnTo>
                    <a:pt x="0" y="100566"/>
                  </a:lnTo>
                  <a:cubicBezTo>
                    <a:pt x="0" y="73894"/>
                    <a:pt x="10595" y="48315"/>
                    <a:pt x="29455" y="29455"/>
                  </a:cubicBezTo>
                  <a:cubicBezTo>
                    <a:pt x="48315" y="10595"/>
                    <a:pt x="73894" y="0"/>
                    <a:pt x="1005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81B57">
                    <a:alpha val="46000"/>
                  </a:srgbClr>
                </a:gs>
                <a:gs pos="100000">
                  <a:srgbClr val="47CFF0">
                    <a:alpha val="4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72" name="TextBox 11">
              <a:extLst>
                <a:ext uri="{FF2B5EF4-FFF2-40B4-BE49-F238E27FC236}">
                  <a16:creationId xmlns:a16="http://schemas.microsoft.com/office/drawing/2014/main" id="{794083A3-AD67-58BB-8525-9CC3EEBBDF8F}"/>
                </a:ext>
              </a:extLst>
            </p:cNvPr>
            <p:cNvSpPr txBox="1"/>
            <p:nvPr/>
          </p:nvSpPr>
          <p:spPr>
            <a:xfrm>
              <a:off x="0" y="-47625"/>
              <a:ext cx="1034046" cy="820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/>
            </a:p>
          </p:txBody>
        </p:sp>
      </p:grpSp>
      <p:sp>
        <p:nvSpPr>
          <p:cNvPr id="73" name="TextBox 24">
            <a:extLst>
              <a:ext uri="{FF2B5EF4-FFF2-40B4-BE49-F238E27FC236}">
                <a16:creationId xmlns:a16="http://schemas.microsoft.com/office/drawing/2014/main" id="{C7EBD01B-47B9-4C94-3433-794213E314C2}"/>
              </a:ext>
            </a:extLst>
          </p:cNvPr>
          <p:cNvSpPr txBox="1"/>
          <p:nvPr/>
        </p:nvSpPr>
        <p:spPr>
          <a:xfrm>
            <a:off x="13032712" y="5603103"/>
            <a:ext cx="3924299" cy="1223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b="1" u="sng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Provide Smart, Adaptive Support</a:t>
            </a:r>
          </a:p>
        </p:txBody>
      </p:sp>
      <p:sp>
        <p:nvSpPr>
          <p:cNvPr id="74" name="TextBox 24">
            <a:extLst>
              <a:ext uri="{FF2B5EF4-FFF2-40B4-BE49-F238E27FC236}">
                <a16:creationId xmlns:a16="http://schemas.microsoft.com/office/drawing/2014/main" id="{AA5746C9-325E-B9ED-CB5E-1EBF531824B8}"/>
              </a:ext>
            </a:extLst>
          </p:cNvPr>
          <p:cNvSpPr txBox="1"/>
          <p:nvPr/>
        </p:nvSpPr>
        <p:spPr>
          <a:xfrm>
            <a:off x="13234315" y="7059407"/>
            <a:ext cx="3706570" cy="2156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Support different learning speeds, styles, and levels of digital experiences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8D1FC0E-2420-486C-7BAA-6CF613122FDA}"/>
              </a:ext>
            </a:extLst>
          </p:cNvPr>
          <p:cNvSpPr/>
          <p:nvPr/>
        </p:nvSpPr>
        <p:spPr>
          <a:xfrm>
            <a:off x="14417863" y="4348244"/>
            <a:ext cx="1143000" cy="101917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81C1D8B-F433-C5D4-A6E5-D9DAB42D86B0}"/>
              </a:ext>
            </a:extLst>
          </p:cNvPr>
          <p:cNvSpPr txBox="1"/>
          <p:nvPr/>
        </p:nvSpPr>
        <p:spPr>
          <a:xfrm>
            <a:off x="14725642" y="4536344"/>
            <a:ext cx="5274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lang="en-MY" sz="4000" dirty="0"/>
          </a:p>
        </p:txBody>
      </p:sp>
      <p:grpSp>
        <p:nvGrpSpPr>
          <p:cNvPr id="77" name="Group 3">
            <a:extLst>
              <a:ext uri="{FF2B5EF4-FFF2-40B4-BE49-F238E27FC236}">
                <a16:creationId xmlns:a16="http://schemas.microsoft.com/office/drawing/2014/main" id="{53C6F2CC-640F-5AEF-8731-81F9CB296BA1}"/>
              </a:ext>
            </a:extLst>
          </p:cNvPr>
          <p:cNvGrpSpPr/>
          <p:nvPr/>
        </p:nvGrpSpPr>
        <p:grpSpPr>
          <a:xfrm flipH="1">
            <a:off x="294734" y="2798537"/>
            <a:ext cx="45719" cy="8088537"/>
            <a:chOff x="0" y="0"/>
            <a:chExt cx="12543" cy="458362"/>
          </a:xfrm>
        </p:grpSpPr>
        <p:sp>
          <p:nvSpPr>
            <p:cNvPr id="78" name="Freeform 4">
              <a:extLst>
                <a:ext uri="{FF2B5EF4-FFF2-40B4-BE49-F238E27FC236}">
                  <a16:creationId xmlns:a16="http://schemas.microsoft.com/office/drawing/2014/main" id="{74A5DCE8-FB45-6E6D-6747-2F23215D9863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79" name="TextBox 5">
              <a:extLst>
                <a:ext uri="{FF2B5EF4-FFF2-40B4-BE49-F238E27FC236}">
                  <a16:creationId xmlns:a16="http://schemas.microsoft.com/office/drawing/2014/main" id="{DF770A1B-5900-1775-4198-98AABDFEA59A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2" name="Freeform 39">
            <a:extLst>
              <a:ext uri="{FF2B5EF4-FFF2-40B4-BE49-F238E27FC236}">
                <a16:creationId xmlns:a16="http://schemas.microsoft.com/office/drawing/2014/main" id="{5BD41184-2120-D60E-BFF8-201B6460FD5D}"/>
              </a:ext>
            </a:extLst>
          </p:cNvPr>
          <p:cNvSpPr/>
          <p:nvPr/>
        </p:nvSpPr>
        <p:spPr>
          <a:xfrm>
            <a:off x="4988585" y="375557"/>
            <a:ext cx="1028700" cy="1028701"/>
          </a:xfrm>
          <a:custGeom>
            <a:avLst/>
            <a:gdLst/>
            <a:ahLst/>
            <a:cxnLst/>
            <a:rect l="l" t="t" r="r" b="b"/>
            <a:pathLst>
              <a:path w="1157534" h="1157534">
                <a:moveTo>
                  <a:pt x="0" y="0"/>
                </a:moveTo>
                <a:lnTo>
                  <a:pt x="1157534" y="0"/>
                </a:lnTo>
                <a:lnTo>
                  <a:pt x="1157534" y="1157533"/>
                </a:lnTo>
                <a:lnTo>
                  <a:pt x="0" y="1157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pic>
        <p:nvPicPr>
          <p:cNvPr id="1036" name="Picture 12" descr="118+ Thousand Tutorial Internet Royalty-Free Images, Stock Photos &amp;  Pictures | Shutterstock">
            <a:extLst>
              <a:ext uri="{FF2B5EF4-FFF2-40B4-BE49-F238E27FC236}">
                <a16:creationId xmlns:a16="http://schemas.microsoft.com/office/drawing/2014/main" id="{2671DFC9-D909-2E62-87F0-82DDC1E73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56"/>
          <a:stretch>
            <a:fillRect/>
          </a:stretch>
        </p:blipFill>
        <p:spPr bwMode="auto">
          <a:xfrm>
            <a:off x="1564616" y="1846062"/>
            <a:ext cx="3906548" cy="254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24">
            <a:extLst>
              <a:ext uri="{FF2B5EF4-FFF2-40B4-BE49-F238E27FC236}">
                <a16:creationId xmlns:a16="http://schemas.microsoft.com/office/drawing/2014/main" id="{7C25E24F-4C32-2858-03E2-B0DF7CD34723}"/>
              </a:ext>
            </a:extLst>
          </p:cNvPr>
          <p:cNvSpPr txBox="1"/>
          <p:nvPr/>
        </p:nvSpPr>
        <p:spPr>
          <a:xfrm>
            <a:off x="7323436" y="2742048"/>
            <a:ext cx="3924299" cy="1223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b="1" u="sng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Interactive &amp; Contextual Learning</a:t>
            </a:r>
          </a:p>
        </p:txBody>
      </p:sp>
      <p:pic>
        <p:nvPicPr>
          <p:cNvPr id="1038" name="Picture 14" descr="How to Create an AI Assistant from Scratch?">
            <a:extLst>
              <a:ext uri="{FF2B5EF4-FFF2-40B4-BE49-F238E27FC236}">
                <a16:creationId xmlns:a16="http://schemas.microsoft.com/office/drawing/2014/main" id="{6C2EC93E-DF6A-B664-C044-B6273C9B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2645" y="1884857"/>
            <a:ext cx="4191000" cy="234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hat Is Web AR? The Ultimate Guide to Web Augmented Reality | REYDAR">
            <a:extLst>
              <a:ext uri="{FF2B5EF4-FFF2-40B4-BE49-F238E27FC236}">
                <a16:creationId xmlns:a16="http://schemas.microsoft.com/office/drawing/2014/main" id="{3D6E1A76-6B63-020C-FEEA-630160BA1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559" y="6957688"/>
            <a:ext cx="4114549" cy="274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612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E3849-B885-2ABB-8A68-C53158A0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E5A4B9DE-4377-FA0F-B9BA-DFE874000274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12F4ABB-EF59-E3AA-9D5D-FBE6A0C17B14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98145BB-55D2-F3B7-F3F7-0919D1733B4D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C91B642-E49F-16AC-31B5-0AF13781CB11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C852861-7067-6B40-1C75-CBC09B06D302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482EDA00-93B5-2B61-905E-7215E01409BD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1DA30284-5FF8-1891-7350-52AD2D143D3E}"/>
              </a:ext>
            </a:extLst>
          </p:cNvPr>
          <p:cNvSpPr txBox="1"/>
          <p:nvPr/>
        </p:nvSpPr>
        <p:spPr>
          <a:xfrm>
            <a:off x="1475029" y="684118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10A9549B-DEDB-BAC1-5502-6C2B02A12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3266"/>
            <a:ext cx="1028701" cy="1028701"/>
          </a:xfrm>
          <a:prstGeom prst="rect">
            <a:avLst/>
          </a:prstGeom>
        </p:spPr>
      </p:pic>
      <p:grpSp>
        <p:nvGrpSpPr>
          <p:cNvPr id="29" name="Group 3">
            <a:extLst>
              <a:ext uri="{FF2B5EF4-FFF2-40B4-BE49-F238E27FC236}">
                <a16:creationId xmlns:a16="http://schemas.microsoft.com/office/drawing/2014/main" id="{AA3A1192-4AA0-BB9E-FDF8-A3279C7AC17C}"/>
              </a:ext>
            </a:extLst>
          </p:cNvPr>
          <p:cNvGrpSpPr/>
          <p:nvPr/>
        </p:nvGrpSpPr>
        <p:grpSpPr>
          <a:xfrm rot="16200000">
            <a:off x="6861736" y="5169528"/>
            <a:ext cx="47625" cy="9558021"/>
            <a:chOff x="0" y="0"/>
            <a:chExt cx="12543" cy="458362"/>
          </a:xfrm>
        </p:grpSpPr>
        <p:sp>
          <p:nvSpPr>
            <p:cNvPr id="30" name="Freeform 4">
              <a:extLst>
                <a:ext uri="{FF2B5EF4-FFF2-40B4-BE49-F238E27FC236}">
                  <a16:creationId xmlns:a16="http://schemas.microsoft.com/office/drawing/2014/main" id="{DA78A57C-7C74-5CCB-C4C1-0794DD004D2A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321D623E-2346-69DD-4057-51A40E4F89E3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26">
            <a:extLst>
              <a:ext uri="{FF2B5EF4-FFF2-40B4-BE49-F238E27FC236}">
                <a16:creationId xmlns:a16="http://schemas.microsoft.com/office/drawing/2014/main" id="{FE1A22B3-7EF0-7EBB-E694-0EFA24E0C8A3}"/>
              </a:ext>
            </a:extLst>
          </p:cNvPr>
          <p:cNvGrpSpPr/>
          <p:nvPr/>
        </p:nvGrpSpPr>
        <p:grpSpPr>
          <a:xfrm>
            <a:off x="15087600" y="469768"/>
            <a:ext cx="2971800" cy="722378"/>
            <a:chOff x="0" y="0"/>
            <a:chExt cx="1127478" cy="188428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E93D147D-26F5-0A3C-4ADA-64F298A53DB3}"/>
                </a:ext>
              </a:extLst>
            </p:cNvPr>
            <p:cNvSpPr/>
            <p:nvPr/>
          </p:nvSpPr>
          <p:spPr>
            <a:xfrm>
              <a:off x="0" y="0"/>
              <a:ext cx="1127478" cy="188428"/>
            </a:xfrm>
            <a:custGeom>
              <a:avLst/>
              <a:gdLst/>
              <a:ahLst/>
              <a:cxnLst/>
              <a:rect l="l" t="t" r="r" b="b"/>
              <a:pathLst>
                <a:path w="1127478" h="188428">
                  <a:moveTo>
                    <a:pt x="0" y="0"/>
                  </a:moveTo>
                  <a:lnTo>
                    <a:pt x="1127478" y="0"/>
                  </a:lnTo>
                  <a:lnTo>
                    <a:pt x="1127478" y="188428"/>
                  </a:lnTo>
                  <a:lnTo>
                    <a:pt x="0" y="188428"/>
                  </a:lnTo>
                  <a:close/>
                </a:path>
              </a:pathLst>
            </a:cu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6F8D6C64-DF8C-4861-ACFB-212EE9CD0F15}"/>
                </a:ext>
              </a:extLst>
            </p:cNvPr>
            <p:cNvSpPr txBox="1"/>
            <p:nvPr/>
          </p:nvSpPr>
          <p:spPr>
            <a:xfrm>
              <a:off x="0" y="-47625"/>
              <a:ext cx="1127478" cy="23605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50615" tIns="50615" rIns="50615" bIns="50615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2EFC2D-E451-F3CB-9760-B6D671CCC502}"/>
              </a:ext>
            </a:extLst>
          </p:cNvPr>
          <p:cNvSpPr txBox="1"/>
          <p:nvPr/>
        </p:nvSpPr>
        <p:spPr>
          <a:xfrm>
            <a:off x="16167547" y="441423"/>
            <a:ext cx="1752196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1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7DB97AC1-67D4-8842-E568-3F969A650264}"/>
              </a:ext>
            </a:extLst>
          </p:cNvPr>
          <p:cNvSpPr/>
          <p:nvPr/>
        </p:nvSpPr>
        <p:spPr>
          <a:xfrm>
            <a:off x="15357390" y="405205"/>
            <a:ext cx="680024" cy="668924"/>
          </a:xfrm>
          <a:custGeom>
            <a:avLst/>
            <a:gdLst/>
            <a:ahLst/>
            <a:cxnLst/>
            <a:rect l="l" t="t" r="r" b="b"/>
            <a:pathLst>
              <a:path w="967432" h="967432">
                <a:moveTo>
                  <a:pt x="0" y="0"/>
                </a:moveTo>
                <a:lnTo>
                  <a:pt x="967432" y="0"/>
                </a:lnTo>
                <a:lnTo>
                  <a:pt x="967432" y="967433"/>
                </a:lnTo>
                <a:lnTo>
                  <a:pt x="0" y="96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40" name="Group 9">
            <a:extLst>
              <a:ext uri="{FF2B5EF4-FFF2-40B4-BE49-F238E27FC236}">
                <a16:creationId xmlns:a16="http://schemas.microsoft.com/office/drawing/2014/main" id="{8E2BF960-B858-569B-26F1-A093B7D233CC}"/>
              </a:ext>
            </a:extLst>
          </p:cNvPr>
          <p:cNvGrpSpPr/>
          <p:nvPr/>
        </p:nvGrpSpPr>
        <p:grpSpPr>
          <a:xfrm>
            <a:off x="1245269" y="5196948"/>
            <a:ext cx="4352924" cy="4440218"/>
            <a:chOff x="0" y="0"/>
            <a:chExt cx="1034046" cy="772937"/>
          </a:xfrm>
        </p:grpSpPr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3CEBF210-6C0C-2B9B-EE58-B7BFA060005A}"/>
                </a:ext>
              </a:extLst>
            </p:cNvPr>
            <p:cNvSpPr/>
            <p:nvPr/>
          </p:nvSpPr>
          <p:spPr>
            <a:xfrm>
              <a:off x="0" y="0"/>
              <a:ext cx="1034046" cy="772937"/>
            </a:xfrm>
            <a:custGeom>
              <a:avLst/>
              <a:gdLst/>
              <a:ahLst/>
              <a:cxnLst/>
              <a:rect l="l" t="t" r="r" b="b"/>
              <a:pathLst>
                <a:path w="1034046" h="772937">
                  <a:moveTo>
                    <a:pt x="100566" y="0"/>
                  </a:moveTo>
                  <a:lnTo>
                    <a:pt x="933480" y="0"/>
                  </a:lnTo>
                  <a:cubicBezTo>
                    <a:pt x="960152" y="0"/>
                    <a:pt x="985731" y="10595"/>
                    <a:pt x="1004591" y="29455"/>
                  </a:cubicBezTo>
                  <a:cubicBezTo>
                    <a:pt x="1023451" y="48315"/>
                    <a:pt x="1034046" y="73894"/>
                    <a:pt x="1034046" y="100566"/>
                  </a:cubicBezTo>
                  <a:lnTo>
                    <a:pt x="1034046" y="672370"/>
                  </a:lnTo>
                  <a:cubicBezTo>
                    <a:pt x="1034046" y="727912"/>
                    <a:pt x="989021" y="772937"/>
                    <a:pt x="933480" y="772937"/>
                  </a:cubicBezTo>
                  <a:lnTo>
                    <a:pt x="100566" y="772937"/>
                  </a:lnTo>
                  <a:cubicBezTo>
                    <a:pt x="73894" y="772937"/>
                    <a:pt x="48315" y="762341"/>
                    <a:pt x="29455" y="743482"/>
                  </a:cubicBezTo>
                  <a:cubicBezTo>
                    <a:pt x="10595" y="724622"/>
                    <a:pt x="0" y="699042"/>
                    <a:pt x="0" y="672370"/>
                  </a:cubicBezTo>
                  <a:lnTo>
                    <a:pt x="0" y="100566"/>
                  </a:lnTo>
                  <a:cubicBezTo>
                    <a:pt x="0" y="73894"/>
                    <a:pt x="10595" y="48315"/>
                    <a:pt x="29455" y="29455"/>
                  </a:cubicBezTo>
                  <a:cubicBezTo>
                    <a:pt x="48315" y="10595"/>
                    <a:pt x="73894" y="0"/>
                    <a:pt x="1005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81B57">
                    <a:alpha val="46000"/>
                  </a:srgbClr>
                </a:gs>
                <a:gs pos="100000">
                  <a:srgbClr val="47CFF0">
                    <a:alpha val="4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FED8998F-8D13-18EA-72D0-42A77A7D2624}"/>
                </a:ext>
              </a:extLst>
            </p:cNvPr>
            <p:cNvSpPr txBox="1"/>
            <p:nvPr/>
          </p:nvSpPr>
          <p:spPr>
            <a:xfrm>
              <a:off x="0" y="-47625"/>
              <a:ext cx="1034046" cy="820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/>
            </a:p>
          </p:txBody>
        </p:sp>
      </p:grpSp>
      <p:sp>
        <p:nvSpPr>
          <p:cNvPr id="43" name="TextBox 24">
            <a:extLst>
              <a:ext uri="{FF2B5EF4-FFF2-40B4-BE49-F238E27FC236}">
                <a16:creationId xmlns:a16="http://schemas.microsoft.com/office/drawing/2014/main" id="{5DAC5DB8-9528-10FC-8C17-937F47D2314A}"/>
              </a:ext>
            </a:extLst>
          </p:cNvPr>
          <p:cNvSpPr txBox="1"/>
          <p:nvPr/>
        </p:nvSpPr>
        <p:spPr>
          <a:xfrm>
            <a:off x="1475029" y="5705916"/>
            <a:ext cx="3924299" cy="1223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b="1" u="sng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Develop AR-Based Learning Modules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864990E-530B-0602-DC55-4218D3153F4D}"/>
              </a:ext>
            </a:extLst>
          </p:cNvPr>
          <p:cNvSpPr/>
          <p:nvPr/>
        </p:nvSpPr>
        <p:spPr>
          <a:xfrm>
            <a:off x="2850230" y="4621830"/>
            <a:ext cx="1143000" cy="101917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AF6851-18B7-6ECB-8510-ED4997C868A3}"/>
              </a:ext>
            </a:extLst>
          </p:cNvPr>
          <p:cNvSpPr txBox="1"/>
          <p:nvPr/>
        </p:nvSpPr>
        <p:spPr>
          <a:xfrm>
            <a:off x="3158009" y="4809930"/>
            <a:ext cx="5274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lang="en-MY" sz="4000" dirty="0"/>
          </a:p>
        </p:txBody>
      </p:sp>
      <p:grpSp>
        <p:nvGrpSpPr>
          <p:cNvPr id="56" name="Group 9">
            <a:extLst>
              <a:ext uri="{FF2B5EF4-FFF2-40B4-BE49-F238E27FC236}">
                <a16:creationId xmlns:a16="http://schemas.microsoft.com/office/drawing/2014/main" id="{7A588949-CEBB-0E04-151E-F1B2E3B17B09}"/>
              </a:ext>
            </a:extLst>
          </p:cNvPr>
          <p:cNvGrpSpPr/>
          <p:nvPr/>
        </p:nvGrpSpPr>
        <p:grpSpPr>
          <a:xfrm>
            <a:off x="7133186" y="2233080"/>
            <a:ext cx="4352924" cy="4313813"/>
            <a:chOff x="0" y="0"/>
            <a:chExt cx="1034046" cy="772937"/>
          </a:xfrm>
        </p:grpSpPr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B25BAB84-B775-D24F-1F88-118A9A526E59}"/>
                </a:ext>
              </a:extLst>
            </p:cNvPr>
            <p:cNvSpPr/>
            <p:nvPr/>
          </p:nvSpPr>
          <p:spPr>
            <a:xfrm>
              <a:off x="0" y="0"/>
              <a:ext cx="1034046" cy="772937"/>
            </a:xfrm>
            <a:custGeom>
              <a:avLst/>
              <a:gdLst/>
              <a:ahLst/>
              <a:cxnLst/>
              <a:rect l="l" t="t" r="r" b="b"/>
              <a:pathLst>
                <a:path w="1034046" h="772937">
                  <a:moveTo>
                    <a:pt x="100566" y="0"/>
                  </a:moveTo>
                  <a:lnTo>
                    <a:pt x="933480" y="0"/>
                  </a:lnTo>
                  <a:cubicBezTo>
                    <a:pt x="960152" y="0"/>
                    <a:pt x="985731" y="10595"/>
                    <a:pt x="1004591" y="29455"/>
                  </a:cubicBezTo>
                  <a:cubicBezTo>
                    <a:pt x="1023451" y="48315"/>
                    <a:pt x="1034046" y="73894"/>
                    <a:pt x="1034046" y="100566"/>
                  </a:cubicBezTo>
                  <a:lnTo>
                    <a:pt x="1034046" y="672370"/>
                  </a:lnTo>
                  <a:cubicBezTo>
                    <a:pt x="1034046" y="727912"/>
                    <a:pt x="989021" y="772937"/>
                    <a:pt x="933480" y="772937"/>
                  </a:cubicBezTo>
                  <a:lnTo>
                    <a:pt x="100566" y="772937"/>
                  </a:lnTo>
                  <a:cubicBezTo>
                    <a:pt x="73894" y="772937"/>
                    <a:pt x="48315" y="762341"/>
                    <a:pt x="29455" y="743482"/>
                  </a:cubicBezTo>
                  <a:cubicBezTo>
                    <a:pt x="10595" y="724622"/>
                    <a:pt x="0" y="699042"/>
                    <a:pt x="0" y="672370"/>
                  </a:cubicBezTo>
                  <a:lnTo>
                    <a:pt x="0" y="100566"/>
                  </a:lnTo>
                  <a:cubicBezTo>
                    <a:pt x="0" y="73894"/>
                    <a:pt x="10595" y="48315"/>
                    <a:pt x="29455" y="29455"/>
                  </a:cubicBezTo>
                  <a:cubicBezTo>
                    <a:pt x="48315" y="10595"/>
                    <a:pt x="73894" y="0"/>
                    <a:pt x="1005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81B57">
                    <a:alpha val="46000"/>
                  </a:srgbClr>
                </a:gs>
                <a:gs pos="100000">
                  <a:srgbClr val="47CFF0">
                    <a:alpha val="4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8" name="TextBox 11">
              <a:extLst>
                <a:ext uri="{FF2B5EF4-FFF2-40B4-BE49-F238E27FC236}">
                  <a16:creationId xmlns:a16="http://schemas.microsoft.com/office/drawing/2014/main" id="{0FE5EF98-75BC-8D01-699D-03FD1D1A701C}"/>
                </a:ext>
              </a:extLst>
            </p:cNvPr>
            <p:cNvSpPr txBox="1"/>
            <p:nvPr/>
          </p:nvSpPr>
          <p:spPr>
            <a:xfrm>
              <a:off x="0" y="-47625"/>
              <a:ext cx="1034046" cy="820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/>
            </a:p>
          </p:txBody>
        </p:sp>
      </p:grpSp>
      <p:sp>
        <p:nvSpPr>
          <p:cNvPr id="60" name="TextBox 24">
            <a:extLst>
              <a:ext uri="{FF2B5EF4-FFF2-40B4-BE49-F238E27FC236}">
                <a16:creationId xmlns:a16="http://schemas.microsoft.com/office/drawing/2014/main" id="{CDA3601E-1F2F-EFE4-CB80-A6DEB477AC73}"/>
              </a:ext>
            </a:extLst>
          </p:cNvPr>
          <p:cNvSpPr txBox="1"/>
          <p:nvPr/>
        </p:nvSpPr>
        <p:spPr>
          <a:xfrm>
            <a:off x="7555162" y="3817967"/>
            <a:ext cx="3706570" cy="2156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Offer concise text/image Q&amp;A with step guidance and keyword highlighting.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03FA447-6EA9-10F9-131B-75CB19884F37}"/>
              </a:ext>
            </a:extLst>
          </p:cNvPr>
          <p:cNvSpPr/>
          <p:nvPr/>
        </p:nvSpPr>
        <p:spPr>
          <a:xfrm>
            <a:off x="8738147" y="1657962"/>
            <a:ext cx="1143000" cy="101917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ACD27C-8BBB-8978-F73A-D93C86B434AF}"/>
              </a:ext>
            </a:extLst>
          </p:cNvPr>
          <p:cNvSpPr txBox="1"/>
          <p:nvPr/>
        </p:nvSpPr>
        <p:spPr>
          <a:xfrm>
            <a:off x="9045924" y="1817076"/>
            <a:ext cx="5274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lang="en-MY" sz="4000" dirty="0"/>
          </a:p>
        </p:txBody>
      </p:sp>
      <p:grpSp>
        <p:nvGrpSpPr>
          <p:cNvPr id="70" name="Group 9">
            <a:extLst>
              <a:ext uri="{FF2B5EF4-FFF2-40B4-BE49-F238E27FC236}">
                <a16:creationId xmlns:a16="http://schemas.microsoft.com/office/drawing/2014/main" id="{6B7BD256-26D3-CCCF-8FB6-53940A1CFB82}"/>
              </a:ext>
            </a:extLst>
          </p:cNvPr>
          <p:cNvGrpSpPr/>
          <p:nvPr/>
        </p:nvGrpSpPr>
        <p:grpSpPr>
          <a:xfrm>
            <a:off x="12812902" y="5143500"/>
            <a:ext cx="4352924" cy="4493666"/>
            <a:chOff x="0" y="0"/>
            <a:chExt cx="1034046" cy="772937"/>
          </a:xfrm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F80A7F59-05D5-2B56-8AC7-E24ACB63DD42}"/>
                </a:ext>
              </a:extLst>
            </p:cNvPr>
            <p:cNvSpPr/>
            <p:nvPr/>
          </p:nvSpPr>
          <p:spPr>
            <a:xfrm>
              <a:off x="0" y="0"/>
              <a:ext cx="1034046" cy="772937"/>
            </a:xfrm>
            <a:custGeom>
              <a:avLst/>
              <a:gdLst/>
              <a:ahLst/>
              <a:cxnLst/>
              <a:rect l="l" t="t" r="r" b="b"/>
              <a:pathLst>
                <a:path w="1034046" h="772937">
                  <a:moveTo>
                    <a:pt x="100566" y="0"/>
                  </a:moveTo>
                  <a:lnTo>
                    <a:pt x="933480" y="0"/>
                  </a:lnTo>
                  <a:cubicBezTo>
                    <a:pt x="960152" y="0"/>
                    <a:pt x="985731" y="10595"/>
                    <a:pt x="1004591" y="29455"/>
                  </a:cubicBezTo>
                  <a:cubicBezTo>
                    <a:pt x="1023451" y="48315"/>
                    <a:pt x="1034046" y="73894"/>
                    <a:pt x="1034046" y="100566"/>
                  </a:cubicBezTo>
                  <a:lnTo>
                    <a:pt x="1034046" y="672370"/>
                  </a:lnTo>
                  <a:cubicBezTo>
                    <a:pt x="1034046" y="727912"/>
                    <a:pt x="989021" y="772937"/>
                    <a:pt x="933480" y="772937"/>
                  </a:cubicBezTo>
                  <a:lnTo>
                    <a:pt x="100566" y="772937"/>
                  </a:lnTo>
                  <a:cubicBezTo>
                    <a:pt x="73894" y="772937"/>
                    <a:pt x="48315" y="762341"/>
                    <a:pt x="29455" y="743482"/>
                  </a:cubicBezTo>
                  <a:cubicBezTo>
                    <a:pt x="10595" y="724622"/>
                    <a:pt x="0" y="699042"/>
                    <a:pt x="0" y="672370"/>
                  </a:cubicBezTo>
                  <a:lnTo>
                    <a:pt x="0" y="100566"/>
                  </a:lnTo>
                  <a:cubicBezTo>
                    <a:pt x="0" y="73894"/>
                    <a:pt x="10595" y="48315"/>
                    <a:pt x="29455" y="29455"/>
                  </a:cubicBezTo>
                  <a:cubicBezTo>
                    <a:pt x="48315" y="10595"/>
                    <a:pt x="73894" y="0"/>
                    <a:pt x="1005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81B57">
                    <a:alpha val="46000"/>
                  </a:srgbClr>
                </a:gs>
                <a:gs pos="100000">
                  <a:srgbClr val="47CFF0">
                    <a:alpha val="4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72" name="TextBox 11">
              <a:extLst>
                <a:ext uri="{FF2B5EF4-FFF2-40B4-BE49-F238E27FC236}">
                  <a16:creationId xmlns:a16="http://schemas.microsoft.com/office/drawing/2014/main" id="{6388942E-AC3C-FBAA-541B-2D3A7DCDBA5F}"/>
                </a:ext>
              </a:extLst>
            </p:cNvPr>
            <p:cNvSpPr txBox="1"/>
            <p:nvPr/>
          </p:nvSpPr>
          <p:spPr>
            <a:xfrm>
              <a:off x="0" y="-47625"/>
              <a:ext cx="1034046" cy="820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1"/>
                </a:lnSpc>
              </a:pPr>
              <a:endParaRPr/>
            </a:p>
          </p:txBody>
        </p:sp>
      </p:grpSp>
      <p:sp>
        <p:nvSpPr>
          <p:cNvPr id="73" name="TextBox 24">
            <a:extLst>
              <a:ext uri="{FF2B5EF4-FFF2-40B4-BE49-F238E27FC236}">
                <a16:creationId xmlns:a16="http://schemas.microsoft.com/office/drawing/2014/main" id="{E8CBBF35-A4F6-15A4-EAEF-D296A33C75B1}"/>
              </a:ext>
            </a:extLst>
          </p:cNvPr>
          <p:cNvSpPr txBox="1"/>
          <p:nvPr/>
        </p:nvSpPr>
        <p:spPr>
          <a:xfrm>
            <a:off x="13032712" y="5603103"/>
            <a:ext cx="3924299" cy="1223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b="1" u="sng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Implement Adaptive Learning Features</a:t>
            </a:r>
          </a:p>
        </p:txBody>
      </p:sp>
      <p:sp>
        <p:nvSpPr>
          <p:cNvPr id="74" name="TextBox 24">
            <a:extLst>
              <a:ext uri="{FF2B5EF4-FFF2-40B4-BE49-F238E27FC236}">
                <a16:creationId xmlns:a16="http://schemas.microsoft.com/office/drawing/2014/main" id="{7B9F5D52-D7E2-944C-EA31-AB1E40CD7F43}"/>
              </a:ext>
            </a:extLst>
          </p:cNvPr>
          <p:cNvSpPr txBox="1"/>
          <p:nvPr/>
        </p:nvSpPr>
        <p:spPr>
          <a:xfrm>
            <a:off x="13234315" y="7059407"/>
            <a:ext cx="3706570" cy="1602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STT, TTS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Dual viewing modes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Local history for review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B59AD56-D9FE-F128-927B-DBCB9EE9AA5C}"/>
              </a:ext>
            </a:extLst>
          </p:cNvPr>
          <p:cNvSpPr/>
          <p:nvPr/>
        </p:nvSpPr>
        <p:spPr>
          <a:xfrm>
            <a:off x="14558491" y="4514976"/>
            <a:ext cx="1143000" cy="101917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ED7FA2F-2C05-D94D-1162-66881A4BF5FB}"/>
              </a:ext>
            </a:extLst>
          </p:cNvPr>
          <p:cNvSpPr txBox="1"/>
          <p:nvPr/>
        </p:nvSpPr>
        <p:spPr>
          <a:xfrm>
            <a:off x="14885425" y="4653283"/>
            <a:ext cx="4043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lang="en-MY" sz="4000" dirty="0"/>
          </a:p>
        </p:txBody>
      </p:sp>
      <p:grpSp>
        <p:nvGrpSpPr>
          <p:cNvPr id="77" name="Group 3">
            <a:extLst>
              <a:ext uri="{FF2B5EF4-FFF2-40B4-BE49-F238E27FC236}">
                <a16:creationId xmlns:a16="http://schemas.microsoft.com/office/drawing/2014/main" id="{053CB1D5-1991-7388-CF85-E5C8B5BE4A40}"/>
              </a:ext>
            </a:extLst>
          </p:cNvPr>
          <p:cNvGrpSpPr/>
          <p:nvPr/>
        </p:nvGrpSpPr>
        <p:grpSpPr>
          <a:xfrm flipH="1">
            <a:off x="294734" y="2798537"/>
            <a:ext cx="45719" cy="8088537"/>
            <a:chOff x="0" y="0"/>
            <a:chExt cx="12543" cy="458362"/>
          </a:xfrm>
        </p:grpSpPr>
        <p:sp>
          <p:nvSpPr>
            <p:cNvPr id="78" name="Freeform 4">
              <a:extLst>
                <a:ext uri="{FF2B5EF4-FFF2-40B4-BE49-F238E27FC236}">
                  <a16:creationId xmlns:a16="http://schemas.microsoft.com/office/drawing/2014/main" id="{8D0761AE-EDC4-F3A6-028A-8611E8B1D7F3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79" name="TextBox 5">
              <a:extLst>
                <a:ext uri="{FF2B5EF4-FFF2-40B4-BE49-F238E27FC236}">
                  <a16:creationId xmlns:a16="http://schemas.microsoft.com/office/drawing/2014/main" id="{6B25A531-24B2-17FB-827D-636FFA67AB28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3" name="TextBox 24">
            <a:extLst>
              <a:ext uri="{FF2B5EF4-FFF2-40B4-BE49-F238E27FC236}">
                <a16:creationId xmlns:a16="http://schemas.microsoft.com/office/drawing/2014/main" id="{AF464564-1203-69DB-2CC7-3B18AF3BF068}"/>
              </a:ext>
            </a:extLst>
          </p:cNvPr>
          <p:cNvSpPr txBox="1"/>
          <p:nvPr/>
        </p:nvSpPr>
        <p:spPr>
          <a:xfrm>
            <a:off x="7347496" y="2974703"/>
            <a:ext cx="3924299" cy="577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800" b="1" u="sng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Develop an AI Tutor</a:t>
            </a: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BACE16E4-9489-54F9-D190-410BD312CE30}"/>
              </a:ext>
            </a:extLst>
          </p:cNvPr>
          <p:cNvSpPr txBox="1"/>
          <p:nvPr/>
        </p:nvSpPr>
        <p:spPr>
          <a:xfrm>
            <a:off x="5282699" y="437065"/>
            <a:ext cx="778291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  <a:r>
              <a:rPr lang="en-US" sz="6500" b="1" spc="390" dirty="0">
                <a:solidFill>
                  <a:srgbClr val="FFFFFF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🎯</a:t>
            </a:r>
            <a:r>
              <a:rPr lang="en-US" sz="65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  Objectives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AB4B3B5B-ED69-B2E4-55FF-3C09F10EC944}"/>
              </a:ext>
            </a:extLst>
          </p:cNvPr>
          <p:cNvSpPr txBox="1"/>
          <p:nvPr/>
        </p:nvSpPr>
        <p:spPr>
          <a:xfrm>
            <a:off x="1632832" y="7144719"/>
            <a:ext cx="3706570" cy="2156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Provide tutorials using AR and AI for basic computer skills and technology.</a:t>
            </a:r>
          </a:p>
        </p:txBody>
      </p:sp>
      <p:pic>
        <p:nvPicPr>
          <p:cNvPr id="3074" name="Picture 2" descr="4 Key Types of AR: Explaining Each Type with Examples | Program-Ace">
            <a:extLst>
              <a:ext uri="{FF2B5EF4-FFF2-40B4-BE49-F238E27FC236}">
                <a16:creationId xmlns:a16="http://schemas.microsoft.com/office/drawing/2014/main" id="{5F1F24A5-DE8D-0496-0AE2-5D4F68754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12" y="1765270"/>
            <a:ext cx="4381821" cy="230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70+ Thousand Ai Chat Royalty-Free Images, Stock Photos &amp; Pictures |  Shutterstock">
            <a:extLst>
              <a:ext uri="{FF2B5EF4-FFF2-40B4-BE49-F238E27FC236}">
                <a16:creationId xmlns:a16="http://schemas.microsoft.com/office/drawing/2014/main" id="{F256FFC7-501E-9E12-F9B8-929C7EBAB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31" y="6932366"/>
            <a:ext cx="4352924" cy="247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ava TTS and STT - text to speech and speech to text course | Udemy">
            <a:extLst>
              <a:ext uri="{FF2B5EF4-FFF2-40B4-BE49-F238E27FC236}">
                <a16:creationId xmlns:a16="http://schemas.microsoft.com/office/drawing/2014/main" id="{79704FFF-A830-C71D-B789-FDFC7DB0D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693" y="1645068"/>
            <a:ext cx="4387337" cy="246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865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119FA-042F-0F85-DD76-A0609E85A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48EAA66A-B301-4406-3A59-0FE79EAEEE03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F5F56C3-69D0-31ED-A524-70E5E7925F3B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E3DF45A-8315-E0F0-91F0-EBE90ED3137E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930602F-3929-A30B-5EF4-A03B905AA9DF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2142E01-9C13-C66B-71E7-F8523A1D1387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4087AE25-7DBA-ABFF-83FB-B97D1D3372E6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5505F328-E892-8EBA-111C-4B05B5FE5A9E}"/>
              </a:ext>
            </a:extLst>
          </p:cNvPr>
          <p:cNvSpPr txBox="1"/>
          <p:nvPr/>
        </p:nvSpPr>
        <p:spPr>
          <a:xfrm>
            <a:off x="1475029" y="684118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DEAF7391-2899-38A7-2526-1EF320F28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3266"/>
            <a:ext cx="1028701" cy="1028701"/>
          </a:xfrm>
          <a:prstGeom prst="rect">
            <a:avLst/>
          </a:prstGeom>
        </p:spPr>
      </p:pic>
      <p:grpSp>
        <p:nvGrpSpPr>
          <p:cNvPr id="10" name="Group 26">
            <a:extLst>
              <a:ext uri="{FF2B5EF4-FFF2-40B4-BE49-F238E27FC236}">
                <a16:creationId xmlns:a16="http://schemas.microsoft.com/office/drawing/2014/main" id="{1342F75F-CD4C-2A68-FB2F-29F95275A70A}"/>
              </a:ext>
            </a:extLst>
          </p:cNvPr>
          <p:cNvGrpSpPr/>
          <p:nvPr/>
        </p:nvGrpSpPr>
        <p:grpSpPr>
          <a:xfrm>
            <a:off x="15087600" y="469768"/>
            <a:ext cx="2971800" cy="722378"/>
            <a:chOff x="0" y="0"/>
            <a:chExt cx="1127478" cy="188428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3862BFC9-1F77-7F94-AABF-346E9DFB4275}"/>
                </a:ext>
              </a:extLst>
            </p:cNvPr>
            <p:cNvSpPr/>
            <p:nvPr/>
          </p:nvSpPr>
          <p:spPr>
            <a:xfrm>
              <a:off x="0" y="0"/>
              <a:ext cx="1127478" cy="188428"/>
            </a:xfrm>
            <a:custGeom>
              <a:avLst/>
              <a:gdLst/>
              <a:ahLst/>
              <a:cxnLst/>
              <a:rect l="l" t="t" r="r" b="b"/>
              <a:pathLst>
                <a:path w="1127478" h="188428">
                  <a:moveTo>
                    <a:pt x="0" y="0"/>
                  </a:moveTo>
                  <a:lnTo>
                    <a:pt x="1127478" y="0"/>
                  </a:lnTo>
                  <a:lnTo>
                    <a:pt x="1127478" y="188428"/>
                  </a:lnTo>
                  <a:lnTo>
                    <a:pt x="0" y="188428"/>
                  </a:lnTo>
                  <a:close/>
                </a:path>
              </a:pathLst>
            </a:cu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5C912BA0-7433-8693-082E-F4BFED85D2B5}"/>
                </a:ext>
              </a:extLst>
            </p:cNvPr>
            <p:cNvSpPr txBox="1"/>
            <p:nvPr/>
          </p:nvSpPr>
          <p:spPr>
            <a:xfrm>
              <a:off x="0" y="-47625"/>
              <a:ext cx="1127478" cy="23605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50615" tIns="50615" rIns="50615" bIns="50615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75A599-12B5-D9EB-F7A3-4526149F2D98}"/>
              </a:ext>
            </a:extLst>
          </p:cNvPr>
          <p:cNvSpPr txBox="1"/>
          <p:nvPr/>
        </p:nvSpPr>
        <p:spPr>
          <a:xfrm>
            <a:off x="16167547" y="441423"/>
            <a:ext cx="1752196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1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E9FFFEAF-9CBE-0DA6-23FB-57B60AEBEA36}"/>
              </a:ext>
            </a:extLst>
          </p:cNvPr>
          <p:cNvSpPr/>
          <p:nvPr/>
        </p:nvSpPr>
        <p:spPr>
          <a:xfrm>
            <a:off x="15357390" y="405205"/>
            <a:ext cx="680024" cy="668924"/>
          </a:xfrm>
          <a:custGeom>
            <a:avLst/>
            <a:gdLst/>
            <a:ahLst/>
            <a:cxnLst/>
            <a:rect l="l" t="t" r="r" b="b"/>
            <a:pathLst>
              <a:path w="967432" h="967432">
                <a:moveTo>
                  <a:pt x="0" y="0"/>
                </a:moveTo>
                <a:lnTo>
                  <a:pt x="967432" y="0"/>
                </a:lnTo>
                <a:lnTo>
                  <a:pt x="967432" y="967433"/>
                </a:lnTo>
                <a:lnTo>
                  <a:pt x="0" y="96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AD1A3FD0-CFD4-A2B2-CCCE-E0D19CC7EDED}"/>
              </a:ext>
            </a:extLst>
          </p:cNvPr>
          <p:cNvSpPr txBox="1"/>
          <p:nvPr/>
        </p:nvSpPr>
        <p:spPr>
          <a:xfrm>
            <a:off x="6890464" y="469768"/>
            <a:ext cx="778291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Project Scope</a:t>
            </a: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2190D588-925A-D232-687A-07079A752667}"/>
              </a:ext>
            </a:extLst>
          </p:cNvPr>
          <p:cNvSpPr txBox="1"/>
          <p:nvPr/>
        </p:nvSpPr>
        <p:spPr>
          <a:xfrm>
            <a:off x="821518" y="1866900"/>
            <a:ext cx="9558021" cy="9523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200" b="1" u="sng" dirty="0">
                <a:latin typeface="Open Sans"/>
                <a:ea typeface="Open Sans"/>
                <a:cs typeface="Open Sans"/>
                <a:sym typeface="Open Sans"/>
              </a:rPr>
              <a:t>3 Main Modules</a:t>
            </a:r>
            <a:r>
              <a:rPr lang="en-US" sz="3200" b="1" dirty="0"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latin typeface="Open Sans"/>
                <a:ea typeface="Open Sans"/>
                <a:cs typeface="Open Sans"/>
                <a:sym typeface="Open Sans"/>
              </a:rPr>
              <a:t>1. AR Learn :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AI Identify, AR Models, AR Quiz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latin typeface="Open Sans"/>
                <a:ea typeface="Open Sans"/>
                <a:cs typeface="Open Sans"/>
                <a:sym typeface="Open Sans"/>
              </a:rPr>
              <a:t>2. AR Guide :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 Step-by-step tutorials for Email, Microsoft Word, Snipping Tool, Calculator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latin typeface="Open Sans"/>
                <a:ea typeface="Open Sans"/>
                <a:cs typeface="Open Sans"/>
                <a:sym typeface="Open Sans"/>
              </a:rPr>
              <a:t>3. AI Tutor :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Text/Image Q&amp;A, </a:t>
            </a:r>
            <a:r>
              <a:rPr lang="en-US" sz="3200" dirty="0" err="1">
                <a:latin typeface="Open Sans"/>
                <a:ea typeface="Open Sans"/>
                <a:cs typeface="Open Sans"/>
                <a:sym typeface="Open Sans"/>
              </a:rPr>
              <a:t>EasyOCR</a:t>
            </a: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 keyword highlight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3200" b="1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3200" b="1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3200" b="1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7" name="Group 3">
            <a:extLst>
              <a:ext uri="{FF2B5EF4-FFF2-40B4-BE49-F238E27FC236}">
                <a16:creationId xmlns:a16="http://schemas.microsoft.com/office/drawing/2014/main" id="{CDDB0477-E5C5-FC11-2833-BF04E46C6DFE}"/>
              </a:ext>
            </a:extLst>
          </p:cNvPr>
          <p:cNvGrpSpPr/>
          <p:nvPr/>
        </p:nvGrpSpPr>
        <p:grpSpPr>
          <a:xfrm flipH="1">
            <a:off x="296698" y="1925197"/>
            <a:ext cx="45719" cy="8088537"/>
            <a:chOff x="0" y="0"/>
            <a:chExt cx="12543" cy="458362"/>
          </a:xfrm>
        </p:grpSpPr>
        <p:sp>
          <p:nvSpPr>
            <p:cNvPr id="78" name="Freeform 4">
              <a:extLst>
                <a:ext uri="{FF2B5EF4-FFF2-40B4-BE49-F238E27FC236}">
                  <a16:creationId xmlns:a16="http://schemas.microsoft.com/office/drawing/2014/main" id="{ECFC1A2E-65C6-14A1-0570-37182B282F74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79" name="TextBox 5">
              <a:extLst>
                <a:ext uri="{FF2B5EF4-FFF2-40B4-BE49-F238E27FC236}">
                  <a16:creationId xmlns:a16="http://schemas.microsoft.com/office/drawing/2014/main" id="{573C15F1-6015-704D-14A6-6985DC5177BF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58">
            <a:extLst>
              <a:ext uri="{FF2B5EF4-FFF2-40B4-BE49-F238E27FC236}">
                <a16:creationId xmlns:a16="http://schemas.microsoft.com/office/drawing/2014/main" id="{D3B9A82D-00BB-AB77-102D-AA8633D69B69}"/>
              </a:ext>
            </a:extLst>
          </p:cNvPr>
          <p:cNvSpPr/>
          <p:nvPr/>
        </p:nvSpPr>
        <p:spPr>
          <a:xfrm>
            <a:off x="5000917" y="469768"/>
            <a:ext cx="1219598" cy="930461"/>
          </a:xfrm>
          <a:custGeom>
            <a:avLst/>
            <a:gdLst/>
            <a:ahLst/>
            <a:cxnLst/>
            <a:rect l="l" t="t" r="r" b="b"/>
            <a:pathLst>
              <a:path w="1362814" h="1138543">
                <a:moveTo>
                  <a:pt x="0" y="0"/>
                </a:moveTo>
                <a:lnTo>
                  <a:pt x="1362814" y="0"/>
                </a:lnTo>
                <a:lnTo>
                  <a:pt x="1362814" y="1138543"/>
                </a:lnTo>
                <a:lnTo>
                  <a:pt x="0" y="1138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1" name="Freeform 61">
            <a:extLst>
              <a:ext uri="{FF2B5EF4-FFF2-40B4-BE49-F238E27FC236}">
                <a16:creationId xmlns:a16="http://schemas.microsoft.com/office/drawing/2014/main" id="{8E526B55-1754-540D-74DC-B446D581A32A}"/>
              </a:ext>
            </a:extLst>
          </p:cNvPr>
          <p:cNvSpPr/>
          <p:nvPr/>
        </p:nvSpPr>
        <p:spPr>
          <a:xfrm>
            <a:off x="2211173" y="4069859"/>
            <a:ext cx="777564" cy="808276"/>
          </a:xfrm>
          <a:custGeom>
            <a:avLst/>
            <a:gdLst/>
            <a:ahLst/>
            <a:cxnLst/>
            <a:rect l="l" t="t" r="r" b="b"/>
            <a:pathLst>
              <a:path w="1129295" h="1129295">
                <a:moveTo>
                  <a:pt x="0" y="0"/>
                </a:moveTo>
                <a:lnTo>
                  <a:pt x="1129295" y="0"/>
                </a:lnTo>
                <a:lnTo>
                  <a:pt x="1129295" y="1129295"/>
                </a:lnTo>
                <a:lnTo>
                  <a:pt x="0" y="11292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12" name="Freeform 62">
            <a:extLst>
              <a:ext uri="{FF2B5EF4-FFF2-40B4-BE49-F238E27FC236}">
                <a16:creationId xmlns:a16="http://schemas.microsoft.com/office/drawing/2014/main" id="{5900282F-1B8D-9C31-F74F-07AAEDB20DD8}"/>
              </a:ext>
            </a:extLst>
          </p:cNvPr>
          <p:cNvSpPr/>
          <p:nvPr/>
        </p:nvSpPr>
        <p:spPr>
          <a:xfrm>
            <a:off x="4378392" y="4076323"/>
            <a:ext cx="983357" cy="808276"/>
          </a:xfrm>
          <a:custGeom>
            <a:avLst/>
            <a:gdLst/>
            <a:ahLst/>
            <a:cxnLst/>
            <a:rect l="l" t="t" r="r" b="b"/>
            <a:pathLst>
              <a:path w="1154847" h="1154847">
                <a:moveTo>
                  <a:pt x="0" y="0"/>
                </a:moveTo>
                <a:lnTo>
                  <a:pt x="1154846" y="0"/>
                </a:lnTo>
                <a:lnTo>
                  <a:pt x="1154846" y="1154846"/>
                </a:lnTo>
                <a:lnTo>
                  <a:pt x="0" y="11548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3" name="Freeform 63">
            <a:extLst>
              <a:ext uri="{FF2B5EF4-FFF2-40B4-BE49-F238E27FC236}">
                <a16:creationId xmlns:a16="http://schemas.microsoft.com/office/drawing/2014/main" id="{18546030-CE7E-A5F1-3BC5-7F342E4439EB}"/>
              </a:ext>
            </a:extLst>
          </p:cNvPr>
          <p:cNvSpPr/>
          <p:nvPr/>
        </p:nvSpPr>
        <p:spPr>
          <a:xfrm>
            <a:off x="6361833" y="4041591"/>
            <a:ext cx="777564" cy="808276"/>
          </a:xfrm>
          <a:custGeom>
            <a:avLst/>
            <a:gdLst/>
            <a:ahLst/>
            <a:cxnLst/>
            <a:rect l="l" t="t" r="r" b="b"/>
            <a:pathLst>
              <a:path w="1142071" h="1142071">
                <a:moveTo>
                  <a:pt x="0" y="0"/>
                </a:moveTo>
                <a:lnTo>
                  <a:pt x="1142071" y="0"/>
                </a:lnTo>
                <a:lnTo>
                  <a:pt x="1142071" y="1142070"/>
                </a:lnTo>
                <a:lnTo>
                  <a:pt x="0" y="11420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4" name="Freeform 67">
            <a:extLst>
              <a:ext uri="{FF2B5EF4-FFF2-40B4-BE49-F238E27FC236}">
                <a16:creationId xmlns:a16="http://schemas.microsoft.com/office/drawing/2014/main" id="{2F0E20E2-0CF7-F403-0A7C-AEABEC67D00F}"/>
              </a:ext>
            </a:extLst>
          </p:cNvPr>
          <p:cNvSpPr/>
          <p:nvPr/>
        </p:nvSpPr>
        <p:spPr>
          <a:xfrm>
            <a:off x="3428887" y="7170968"/>
            <a:ext cx="777564" cy="713024"/>
          </a:xfrm>
          <a:custGeom>
            <a:avLst/>
            <a:gdLst/>
            <a:ahLst/>
            <a:cxnLst/>
            <a:rect l="l" t="t" r="r" b="b"/>
            <a:pathLst>
              <a:path w="1333983" h="1122196">
                <a:moveTo>
                  <a:pt x="0" y="0"/>
                </a:moveTo>
                <a:lnTo>
                  <a:pt x="1333983" y="0"/>
                </a:lnTo>
                <a:lnTo>
                  <a:pt x="1333983" y="1122196"/>
                </a:lnTo>
                <a:lnTo>
                  <a:pt x="0" y="11221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9436" b="-9436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Freeform 68">
            <a:extLst>
              <a:ext uri="{FF2B5EF4-FFF2-40B4-BE49-F238E27FC236}">
                <a16:creationId xmlns:a16="http://schemas.microsoft.com/office/drawing/2014/main" id="{3C00DA3A-CA8F-C43C-4F68-6316EFFAC90D}"/>
              </a:ext>
            </a:extLst>
          </p:cNvPr>
          <p:cNvSpPr/>
          <p:nvPr/>
        </p:nvSpPr>
        <p:spPr>
          <a:xfrm>
            <a:off x="4804629" y="7128535"/>
            <a:ext cx="983357" cy="797889"/>
          </a:xfrm>
          <a:custGeom>
            <a:avLst/>
            <a:gdLst/>
            <a:ahLst/>
            <a:cxnLst/>
            <a:rect l="l" t="t" r="r" b="b"/>
            <a:pathLst>
              <a:path w="1306456" h="1182401">
                <a:moveTo>
                  <a:pt x="0" y="0"/>
                </a:moveTo>
                <a:lnTo>
                  <a:pt x="1306456" y="0"/>
                </a:lnTo>
                <a:lnTo>
                  <a:pt x="1306456" y="1182401"/>
                </a:lnTo>
                <a:lnTo>
                  <a:pt x="0" y="11824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10491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3" name="Freeform 69">
            <a:extLst>
              <a:ext uri="{FF2B5EF4-FFF2-40B4-BE49-F238E27FC236}">
                <a16:creationId xmlns:a16="http://schemas.microsoft.com/office/drawing/2014/main" id="{82B6B61B-EDEF-41BB-F586-DBF5CE2D1A89}"/>
              </a:ext>
            </a:extLst>
          </p:cNvPr>
          <p:cNvSpPr/>
          <p:nvPr/>
        </p:nvSpPr>
        <p:spPr>
          <a:xfrm>
            <a:off x="6488307" y="7128535"/>
            <a:ext cx="777564" cy="824991"/>
          </a:xfrm>
          <a:custGeom>
            <a:avLst/>
            <a:gdLst/>
            <a:ahLst/>
            <a:cxnLst/>
            <a:rect l="l" t="t" r="r" b="b"/>
            <a:pathLst>
              <a:path w="1122196" h="1122196">
                <a:moveTo>
                  <a:pt x="0" y="0"/>
                </a:moveTo>
                <a:lnTo>
                  <a:pt x="1122196" y="0"/>
                </a:lnTo>
                <a:lnTo>
                  <a:pt x="1122196" y="1122196"/>
                </a:lnTo>
                <a:lnTo>
                  <a:pt x="0" y="11221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pic>
        <p:nvPicPr>
          <p:cNvPr id="33" name="Picture 32" descr="A grey calculator with blue buttons&#10;&#10;AI-generated content may be incorrect.">
            <a:extLst>
              <a:ext uri="{FF2B5EF4-FFF2-40B4-BE49-F238E27FC236}">
                <a16:creationId xmlns:a16="http://schemas.microsoft.com/office/drawing/2014/main" id="{57FB63CD-A8A7-F5D0-C7F7-B1BE43A130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90" y="7089087"/>
            <a:ext cx="876784" cy="876784"/>
          </a:xfrm>
          <a:prstGeom prst="rect">
            <a:avLst/>
          </a:prstGeom>
        </p:spPr>
      </p:pic>
      <p:sp>
        <p:nvSpPr>
          <p:cNvPr id="34" name="Freeform 66">
            <a:extLst>
              <a:ext uri="{FF2B5EF4-FFF2-40B4-BE49-F238E27FC236}">
                <a16:creationId xmlns:a16="http://schemas.microsoft.com/office/drawing/2014/main" id="{9D27BB61-7E05-7DED-45B7-58213DA526DA}"/>
              </a:ext>
            </a:extLst>
          </p:cNvPr>
          <p:cNvSpPr/>
          <p:nvPr/>
        </p:nvSpPr>
        <p:spPr>
          <a:xfrm>
            <a:off x="3559700" y="9064076"/>
            <a:ext cx="777564" cy="860648"/>
          </a:xfrm>
          <a:custGeom>
            <a:avLst/>
            <a:gdLst/>
            <a:ahLst/>
            <a:cxnLst/>
            <a:rect l="l" t="t" r="r" b="b"/>
            <a:pathLst>
              <a:path w="1141379" h="1141379">
                <a:moveTo>
                  <a:pt x="0" y="0"/>
                </a:moveTo>
                <a:lnTo>
                  <a:pt x="1141378" y="0"/>
                </a:lnTo>
                <a:lnTo>
                  <a:pt x="1141378" y="1141379"/>
                </a:lnTo>
                <a:lnTo>
                  <a:pt x="0" y="114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5" name="Freeform 70">
            <a:extLst>
              <a:ext uri="{FF2B5EF4-FFF2-40B4-BE49-F238E27FC236}">
                <a16:creationId xmlns:a16="http://schemas.microsoft.com/office/drawing/2014/main" id="{435AB838-D527-F2F1-BE1F-8AF6D8AA6236}"/>
              </a:ext>
            </a:extLst>
          </p:cNvPr>
          <p:cNvSpPr/>
          <p:nvPr/>
        </p:nvSpPr>
        <p:spPr>
          <a:xfrm>
            <a:off x="5728835" y="9143949"/>
            <a:ext cx="694509" cy="808276"/>
          </a:xfrm>
          <a:custGeom>
            <a:avLst/>
            <a:gdLst/>
            <a:ahLst/>
            <a:cxnLst/>
            <a:rect l="l" t="t" r="r" b="b"/>
            <a:pathLst>
              <a:path w="855953" h="1005995">
                <a:moveTo>
                  <a:pt x="0" y="0"/>
                </a:moveTo>
                <a:lnTo>
                  <a:pt x="855953" y="0"/>
                </a:lnTo>
                <a:lnTo>
                  <a:pt x="855953" y="1005995"/>
                </a:lnTo>
                <a:lnTo>
                  <a:pt x="0" y="10059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C1EDB60E-ADFA-4D1D-B5E9-5743639E08FB}"/>
              </a:ext>
            </a:extLst>
          </p:cNvPr>
          <p:cNvSpPr txBox="1"/>
          <p:nvPr/>
        </p:nvSpPr>
        <p:spPr>
          <a:xfrm>
            <a:off x="10781921" y="2377235"/>
            <a:ext cx="6811625" cy="6569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latin typeface="Open Sans"/>
                <a:ea typeface="Open Sans"/>
                <a:cs typeface="Open Sans"/>
                <a:sym typeface="Open Sans"/>
              </a:rPr>
              <a:t>Voice &amp; Audio: </a:t>
            </a: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Speech-to-Text (STT), Text-to-Speech (TTS)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latin typeface="Open Sans"/>
                <a:ea typeface="Open Sans"/>
                <a:cs typeface="Open Sans"/>
                <a:sym typeface="Open Sans"/>
              </a:rPr>
              <a:t>Modes &amp; UI:  </a:t>
            </a: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3D AR Mode (Virtual Desk Simulation Model) and Canvas Mode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latin typeface="Open Sans"/>
                <a:ea typeface="Open Sans"/>
                <a:cs typeface="Open Sans"/>
                <a:sym typeface="Open Sans"/>
              </a:rPr>
              <a:t>Local Storage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latin typeface="Open Sans"/>
                <a:ea typeface="Open Sans"/>
                <a:cs typeface="Open Sans"/>
                <a:sym typeface="Open Sans"/>
              </a:rPr>
              <a:t>OpenAI API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3200" b="1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3200" b="1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" name="Group 3">
            <a:extLst>
              <a:ext uri="{FF2B5EF4-FFF2-40B4-BE49-F238E27FC236}">
                <a16:creationId xmlns:a16="http://schemas.microsoft.com/office/drawing/2014/main" id="{A2C8E3C2-F680-A3C0-955B-C68C038B64EF}"/>
              </a:ext>
            </a:extLst>
          </p:cNvPr>
          <p:cNvGrpSpPr/>
          <p:nvPr/>
        </p:nvGrpSpPr>
        <p:grpSpPr>
          <a:xfrm flipH="1">
            <a:off x="10356679" y="5907956"/>
            <a:ext cx="45719" cy="8088537"/>
            <a:chOff x="0" y="0"/>
            <a:chExt cx="12543" cy="458362"/>
          </a:xfrm>
        </p:grpSpPr>
        <p:sp>
          <p:nvSpPr>
            <p:cNvPr id="38" name="Freeform 4">
              <a:extLst>
                <a:ext uri="{FF2B5EF4-FFF2-40B4-BE49-F238E27FC236}">
                  <a16:creationId xmlns:a16="http://schemas.microsoft.com/office/drawing/2014/main" id="{96C2C231-A158-33B3-AB6E-24690BE186B5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39" name="TextBox 5">
              <a:extLst>
                <a:ext uri="{FF2B5EF4-FFF2-40B4-BE49-F238E27FC236}">
                  <a16:creationId xmlns:a16="http://schemas.microsoft.com/office/drawing/2014/main" id="{77B3ABE4-9C0F-0CA8-8882-4C094DBA619A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098" name="Picture 2" descr="OpenAI | Bubble Docs">
            <a:extLst>
              <a:ext uri="{FF2B5EF4-FFF2-40B4-BE49-F238E27FC236}">
                <a16:creationId xmlns:a16="http://schemas.microsoft.com/office/drawing/2014/main" id="{6BC10284-DF1A-2F49-D3B2-7D32BAF9E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4038" y="8289952"/>
            <a:ext cx="4119462" cy="111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530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AAEEE-83CF-6639-D776-EC15BF1A4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E68E34C-5196-A23E-2E2D-E3505687E37D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7FBE083-6F5F-91E4-D46B-427A3AC71179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A43D9FD-2123-D935-AA76-1A3004FEA426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CB46095-D8E9-FA5D-8BF8-1518ADC8B87F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0B82022-1FFA-C7B5-1E56-476E6A1207A6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91D37E3-6ED4-5690-5177-2C5FF9756699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7C0979A7-43D0-9FAC-FE82-4E3A50E0B20D}"/>
              </a:ext>
            </a:extLst>
          </p:cNvPr>
          <p:cNvSpPr txBox="1"/>
          <p:nvPr/>
        </p:nvSpPr>
        <p:spPr>
          <a:xfrm>
            <a:off x="1475029" y="684118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FB49187B-2F9B-E061-B2E7-07A52DDC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3266"/>
            <a:ext cx="1028701" cy="1028701"/>
          </a:xfrm>
          <a:prstGeom prst="rect">
            <a:avLst/>
          </a:prstGeom>
        </p:spPr>
      </p:pic>
      <p:grpSp>
        <p:nvGrpSpPr>
          <p:cNvPr id="10" name="Group 26">
            <a:extLst>
              <a:ext uri="{FF2B5EF4-FFF2-40B4-BE49-F238E27FC236}">
                <a16:creationId xmlns:a16="http://schemas.microsoft.com/office/drawing/2014/main" id="{2EDB3C33-E27D-6A4D-1039-D6501D812153}"/>
              </a:ext>
            </a:extLst>
          </p:cNvPr>
          <p:cNvGrpSpPr/>
          <p:nvPr/>
        </p:nvGrpSpPr>
        <p:grpSpPr>
          <a:xfrm>
            <a:off x="15087600" y="469768"/>
            <a:ext cx="2971800" cy="722378"/>
            <a:chOff x="0" y="0"/>
            <a:chExt cx="1127478" cy="188428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875434F8-ED33-EC21-2EB7-08F5AB2499B3}"/>
                </a:ext>
              </a:extLst>
            </p:cNvPr>
            <p:cNvSpPr/>
            <p:nvPr/>
          </p:nvSpPr>
          <p:spPr>
            <a:xfrm>
              <a:off x="0" y="0"/>
              <a:ext cx="1127478" cy="188428"/>
            </a:xfrm>
            <a:custGeom>
              <a:avLst/>
              <a:gdLst/>
              <a:ahLst/>
              <a:cxnLst/>
              <a:rect l="l" t="t" r="r" b="b"/>
              <a:pathLst>
                <a:path w="1127478" h="188428">
                  <a:moveTo>
                    <a:pt x="0" y="0"/>
                  </a:moveTo>
                  <a:lnTo>
                    <a:pt x="1127478" y="0"/>
                  </a:lnTo>
                  <a:lnTo>
                    <a:pt x="1127478" y="188428"/>
                  </a:lnTo>
                  <a:lnTo>
                    <a:pt x="0" y="188428"/>
                  </a:lnTo>
                  <a:close/>
                </a:path>
              </a:pathLst>
            </a:cu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1723642E-A5F0-CD88-7F94-55DFE1A02E07}"/>
                </a:ext>
              </a:extLst>
            </p:cNvPr>
            <p:cNvSpPr txBox="1"/>
            <p:nvPr/>
          </p:nvSpPr>
          <p:spPr>
            <a:xfrm>
              <a:off x="0" y="-47625"/>
              <a:ext cx="1127478" cy="23605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50615" tIns="50615" rIns="50615" bIns="50615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EFE393-D4CB-81FD-4D40-87FCCBA08753}"/>
              </a:ext>
            </a:extLst>
          </p:cNvPr>
          <p:cNvSpPr txBox="1"/>
          <p:nvPr/>
        </p:nvSpPr>
        <p:spPr>
          <a:xfrm>
            <a:off x="16167547" y="441423"/>
            <a:ext cx="1752196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1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E0BA1B47-9721-FB20-7EBA-F08561FE85EB}"/>
              </a:ext>
            </a:extLst>
          </p:cNvPr>
          <p:cNvSpPr/>
          <p:nvPr/>
        </p:nvSpPr>
        <p:spPr>
          <a:xfrm>
            <a:off x="15357390" y="405205"/>
            <a:ext cx="680024" cy="668924"/>
          </a:xfrm>
          <a:custGeom>
            <a:avLst/>
            <a:gdLst/>
            <a:ahLst/>
            <a:cxnLst/>
            <a:rect l="l" t="t" r="r" b="b"/>
            <a:pathLst>
              <a:path w="967432" h="967432">
                <a:moveTo>
                  <a:pt x="0" y="0"/>
                </a:moveTo>
                <a:lnTo>
                  <a:pt x="967432" y="0"/>
                </a:lnTo>
                <a:lnTo>
                  <a:pt x="967432" y="967433"/>
                </a:lnTo>
                <a:lnTo>
                  <a:pt x="0" y="96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7F9EACCC-2F4A-4F6D-6BFE-C1FF227E0061}"/>
              </a:ext>
            </a:extLst>
          </p:cNvPr>
          <p:cNvSpPr txBox="1"/>
          <p:nvPr/>
        </p:nvSpPr>
        <p:spPr>
          <a:xfrm>
            <a:off x="5377346" y="492845"/>
            <a:ext cx="778291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  <a:r>
              <a:rPr lang="en-US" sz="6500" b="1" spc="390" dirty="0">
                <a:solidFill>
                  <a:srgbClr val="FFFFFF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📄  </a:t>
            </a:r>
            <a:r>
              <a:rPr lang="en-US" sz="65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Contributions</a:t>
            </a: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B66CCA87-D80A-C93E-EF0C-71B9A7CFC520}"/>
              </a:ext>
            </a:extLst>
          </p:cNvPr>
          <p:cNvSpPr txBox="1"/>
          <p:nvPr/>
        </p:nvSpPr>
        <p:spPr>
          <a:xfrm>
            <a:off x="821518" y="1866900"/>
            <a:ext cx="9341657" cy="8692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latin typeface="Open Sans"/>
                <a:ea typeface="Open Sans"/>
                <a:cs typeface="Open Sans"/>
                <a:sym typeface="Open Sans"/>
              </a:rPr>
              <a:t>1. AR + AI for Digital Literacy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/>
                <a:ea typeface="Open Sans"/>
                <a:cs typeface="Open Sans"/>
                <a:sym typeface="Open Sans"/>
              </a:rPr>
              <a:t>Applies AR and AI to basic computer education.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/>
                <a:ea typeface="Open Sans"/>
                <a:cs typeface="Open Sans"/>
                <a:sym typeface="Open Sans"/>
              </a:rPr>
              <a:t>Creating an immersive learning experience.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latin typeface="Open Sans"/>
                <a:ea typeface="Open Sans"/>
                <a:cs typeface="Open Sans"/>
                <a:sym typeface="Open Sans"/>
              </a:rPr>
              <a:t>2. End-to-End Learning Workflow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/>
                <a:ea typeface="Open Sans"/>
                <a:cs typeface="Open Sans"/>
                <a:sym typeface="Open Sans"/>
              </a:rPr>
              <a:t>Integrates AR Learn </a:t>
            </a:r>
            <a:r>
              <a:rPr lang="en-US" sz="2800" dirty="0"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 AR Guide  AR Quiz.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User recognize computer parts, follow step-by-step tutorials and do quizzes.</a:t>
            </a:r>
            <a:endParaRPr lang="en-US" sz="2800" dirty="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3200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3200" b="1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3200" b="1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3200" b="1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7" name="Group 3">
            <a:extLst>
              <a:ext uri="{FF2B5EF4-FFF2-40B4-BE49-F238E27FC236}">
                <a16:creationId xmlns:a16="http://schemas.microsoft.com/office/drawing/2014/main" id="{83B87493-7126-99AC-5461-0B82D24D6D17}"/>
              </a:ext>
            </a:extLst>
          </p:cNvPr>
          <p:cNvGrpSpPr/>
          <p:nvPr/>
        </p:nvGrpSpPr>
        <p:grpSpPr>
          <a:xfrm flipH="1">
            <a:off x="296698" y="1925197"/>
            <a:ext cx="45719" cy="8088537"/>
            <a:chOff x="0" y="0"/>
            <a:chExt cx="12543" cy="458362"/>
          </a:xfrm>
        </p:grpSpPr>
        <p:sp>
          <p:nvSpPr>
            <p:cNvPr id="78" name="Freeform 4">
              <a:extLst>
                <a:ext uri="{FF2B5EF4-FFF2-40B4-BE49-F238E27FC236}">
                  <a16:creationId xmlns:a16="http://schemas.microsoft.com/office/drawing/2014/main" id="{C844B662-610D-9FEB-1C60-D964EE7A5BFB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79" name="TextBox 5">
              <a:extLst>
                <a:ext uri="{FF2B5EF4-FFF2-40B4-BE49-F238E27FC236}">
                  <a16:creationId xmlns:a16="http://schemas.microsoft.com/office/drawing/2014/main" id="{E9BCF562-5361-3448-8470-0F7C2E60A422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D395CC1-3311-452E-6EB1-BEA2FBF91AC6}"/>
              </a:ext>
            </a:extLst>
          </p:cNvPr>
          <p:cNvSpPr txBox="1"/>
          <p:nvPr/>
        </p:nvSpPr>
        <p:spPr>
          <a:xfrm>
            <a:off x="9722863" y="1920882"/>
            <a:ext cx="8565137" cy="6486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latin typeface="Open Sans"/>
                <a:ea typeface="Open Sans"/>
                <a:cs typeface="Open Sans"/>
                <a:sym typeface="Open Sans"/>
              </a:rPr>
              <a:t>3. Personalized &amp; Accessible Support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AI Tutor, STT / TTS, OCR Keyword Highlight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Support different speeds, styles and accessibility needs.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2800" dirty="0">
              <a:latin typeface="Open Sans"/>
              <a:ea typeface="Open Sans"/>
              <a:cs typeface="Open San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4. Bridging the Digital Divide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Makes basic tech skills approachable for beginners and older adults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Builds confidence and enabling more inclusive digital participation.</a:t>
            </a:r>
          </a:p>
        </p:txBody>
      </p:sp>
      <p:pic>
        <p:nvPicPr>
          <p:cNvPr id="5130" name="Picture 10" descr="Computer learning Images - Free Download on Freepik">
            <a:extLst>
              <a:ext uri="{FF2B5EF4-FFF2-40B4-BE49-F238E27FC236}">
                <a16:creationId xmlns:a16="http://schemas.microsoft.com/office/drawing/2014/main" id="{06BF1FC9-BDF4-CFF9-6A82-1F746D6FB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1" y="7305828"/>
            <a:ext cx="3860368" cy="222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ow AI is Revolutionizing Customer Service with Human-like Responses">
            <a:extLst>
              <a:ext uri="{FF2B5EF4-FFF2-40B4-BE49-F238E27FC236}">
                <a16:creationId xmlns:a16="http://schemas.microsoft.com/office/drawing/2014/main" id="{C349470C-9C5A-A56C-5498-81AB1567C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6" y="7305828"/>
            <a:ext cx="3860368" cy="222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407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A03F1-2A65-B6DB-F38E-6CA4496D8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AE236CE-B7CA-AE62-9C9D-4364E775AFD8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065368C-03E8-6D18-F7F8-3B581643CBCE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F2DBB09-3CB5-A2B2-E570-51BBEF6B74FC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2809CD6-5F75-BE47-3098-A45B5EA124B2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533F0D9-8AF7-265A-A546-F9D9DFD4AEFC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177CEB8-AAF2-08BD-BA23-FE439939085C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A6FAB785-9E40-5885-A9CA-B4AFDA780248}"/>
              </a:ext>
            </a:extLst>
          </p:cNvPr>
          <p:cNvSpPr txBox="1"/>
          <p:nvPr/>
        </p:nvSpPr>
        <p:spPr>
          <a:xfrm>
            <a:off x="1475029" y="684118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D21A9708-E83A-407C-1F59-B4C41CAF9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3266"/>
            <a:ext cx="1028701" cy="1028701"/>
          </a:xfrm>
          <a:prstGeom prst="rect">
            <a:avLst/>
          </a:prstGeom>
        </p:spPr>
      </p:pic>
      <p:grpSp>
        <p:nvGrpSpPr>
          <p:cNvPr id="10" name="Group 26">
            <a:extLst>
              <a:ext uri="{FF2B5EF4-FFF2-40B4-BE49-F238E27FC236}">
                <a16:creationId xmlns:a16="http://schemas.microsoft.com/office/drawing/2014/main" id="{4F94004D-3C14-41CA-5096-C5C7AA9EA02A}"/>
              </a:ext>
            </a:extLst>
          </p:cNvPr>
          <p:cNvGrpSpPr/>
          <p:nvPr/>
        </p:nvGrpSpPr>
        <p:grpSpPr>
          <a:xfrm>
            <a:off x="15087600" y="469768"/>
            <a:ext cx="2971800" cy="722378"/>
            <a:chOff x="0" y="0"/>
            <a:chExt cx="1127478" cy="188428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445559F0-EB8F-783D-1B1A-9B3DE3D7E6BC}"/>
                </a:ext>
              </a:extLst>
            </p:cNvPr>
            <p:cNvSpPr/>
            <p:nvPr/>
          </p:nvSpPr>
          <p:spPr>
            <a:xfrm>
              <a:off x="0" y="0"/>
              <a:ext cx="1127478" cy="188428"/>
            </a:xfrm>
            <a:custGeom>
              <a:avLst/>
              <a:gdLst/>
              <a:ahLst/>
              <a:cxnLst/>
              <a:rect l="l" t="t" r="r" b="b"/>
              <a:pathLst>
                <a:path w="1127478" h="188428">
                  <a:moveTo>
                    <a:pt x="0" y="0"/>
                  </a:moveTo>
                  <a:lnTo>
                    <a:pt x="1127478" y="0"/>
                  </a:lnTo>
                  <a:lnTo>
                    <a:pt x="1127478" y="188428"/>
                  </a:lnTo>
                  <a:lnTo>
                    <a:pt x="0" y="188428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3CB0495B-51EB-92CF-5A81-4FE6AC10B0BB}"/>
                </a:ext>
              </a:extLst>
            </p:cNvPr>
            <p:cNvSpPr txBox="1"/>
            <p:nvPr/>
          </p:nvSpPr>
          <p:spPr>
            <a:xfrm>
              <a:off x="0" y="-47625"/>
              <a:ext cx="1127478" cy="23605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615" tIns="50615" rIns="50615" bIns="50615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443571-602D-6EB2-A208-7ACA0539702E}"/>
              </a:ext>
            </a:extLst>
          </p:cNvPr>
          <p:cNvSpPr txBox="1"/>
          <p:nvPr/>
        </p:nvSpPr>
        <p:spPr>
          <a:xfrm>
            <a:off x="16167547" y="441423"/>
            <a:ext cx="1752196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2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8857102B-9BED-5D2C-9909-91093A41EB0A}"/>
              </a:ext>
            </a:extLst>
          </p:cNvPr>
          <p:cNvSpPr/>
          <p:nvPr/>
        </p:nvSpPr>
        <p:spPr>
          <a:xfrm>
            <a:off x="15357390" y="405205"/>
            <a:ext cx="680024" cy="668924"/>
          </a:xfrm>
          <a:custGeom>
            <a:avLst/>
            <a:gdLst/>
            <a:ahLst/>
            <a:cxnLst/>
            <a:rect l="l" t="t" r="r" b="b"/>
            <a:pathLst>
              <a:path w="967432" h="967432">
                <a:moveTo>
                  <a:pt x="0" y="0"/>
                </a:moveTo>
                <a:lnTo>
                  <a:pt x="967432" y="0"/>
                </a:lnTo>
                <a:lnTo>
                  <a:pt x="967432" y="967433"/>
                </a:lnTo>
                <a:lnTo>
                  <a:pt x="0" y="96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CD7C27BB-5642-DF7A-F942-17EBC8591205}"/>
              </a:ext>
            </a:extLst>
          </p:cNvPr>
          <p:cNvSpPr txBox="1"/>
          <p:nvPr/>
        </p:nvSpPr>
        <p:spPr>
          <a:xfrm>
            <a:off x="3007838" y="290741"/>
            <a:ext cx="11757067" cy="815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48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  <a:r>
              <a:rPr lang="en-US" sz="4000" spc="150" dirty="0">
                <a:solidFill>
                  <a:srgbClr val="FFFFFF"/>
                </a:solidFill>
                <a:latin typeface="29LT Bukra"/>
                <a:ea typeface="29LT Bukra"/>
                <a:cs typeface="29LT Bukra"/>
                <a:sym typeface="29LT Bukra"/>
              </a:rPr>
              <a:t>💡</a:t>
            </a:r>
            <a:r>
              <a:rPr lang="en-US" sz="4000" b="1" spc="390" dirty="0">
                <a:solidFill>
                  <a:srgbClr val="FFFFFF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  </a:t>
            </a:r>
            <a:r>
              <a:rPr lang="en-US" sz="4000" b="1" spc="390" dirty="0">
                <a:latin typeface="Barlow Condensed Bold"/>
                <a:ea typeface="29LT Bukra Bold"/>
                <a:cs typeface="29LT Bukra Bold"/>
                <a:sym typeface="Barlow Condensed Bold"/>
              </a:rPr>
              <a:t>Literature Review – Review of Technologies</a:t>
            </a:r>
            <a:endParaRPr lang="en-US" sz="4800" b="1" dirty="0"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E9DC4494-53BA-B7F2-108C-6A197732D7AB}"/>
              </a:ext>
            </a:extLst>
          </p:cNvPr>
          <p:cNvSpPr txBox="1"/>
          <p:nvPr/>
        </p:nvSpPr>
        <p:spPr>
          <a:xfrm>
            <a:off x="742950" y="1905007"/>
            <a:ext cx="8902198" cy="10631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latin typeface="Open Sans"/>
                <a:ea typeface="Open Sans"/>
                <a:cs typeface="Open Sans"/>
                <a:sym typeface="Open Sans"/>
              </a:rPr>
              <a:t>1. Augmented Reality (AR) 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/>
                <a:ea typeface="Open Sans"/>
                <a:cs typeface="Open Sans"/>
                <a:sym typeface="Open Sans"/>
              </a:rPr>
              <a:t>Enhances real-world environments with digital overlays (e.g., images, sounds, 3D models) [9][10].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/>
                <a:ea typeface="Open Sans"/>
                <a:cs typeface="Open Sans"/>
                <a:sym typeface="Open Sans"/>
              </a:rPr>
              <a:t>AR Types:</a:t>
            </a:r>
          </a:p>
          <a:p>
            <a:pPr marL="1371600" lvl="2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Marker-based</a:t>
            </a:r>
            <a:endParaRPr lang="en-US" sz="2800" dirty="0"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Open Sans"/>
                <a:ea typeface="Open Sans"/>
                <a:cs typeface="Open Sans"/>
                <a:sym typeface="Open Sans"/>
              </a:rPr>
              <a:t>Markerless</a:t>
            </a:r>
            <a:r>
              <a:rPr lang="en-US" sz="2800" dirty="0"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1371600" lvl="2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latin typeface="Open Sans"/>
                <a:ea typeface="Open Sans"/>
                <a:cs typeface="Open Sans"/>
                <a:sym typeface="Open Sans"/>
              </a:rPr>
              <a:t>Project-based </a:t>
            </a:r>
          </a:p>
          <a:p>
            <a:pPr marL="1371600" lvl="2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latin typeface="Open Sans"/>
                <a:ea typeface="Open Sans"/>
                <a:cs typeface="Open Sans"/>
                <a:sym typeface="Open Sans"/>
              </a:rPr>
              <a:t>Overlay AR</a:t>
            </a:r>
          </a:p>
          <a:p>
            <a:pPr marL="1371600" lvl="2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3200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3200" b="1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3200" b="1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3200" b="1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458E3-FC0B-E5B1-9B3B-A7747547AA14}"/>
              </a:ext>
            </a:extLst>
          </p:cNvPr>
          <p:cNvSpPr txBox="1"/>
          <p:nvPr/>
        </p:nvSpPr>
        <p:spPr>
          <a:xfrm>
            <a:off x="9649102" y="1862515"/>
            <a:ext cx="8565137" cy="713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latin typeface="Open Sans"/>
                <a:ea typeface="Open Sans"/>
                <a:cs typeface="Open Sans"/>
                <a:sym typeface="Open Sans"/>
              </a:rPr>
              <a:t>2. Optical Character Recognition (OCR)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Convert printed/handwritten/scene text into </a:t>
            </a:r>
            <a:r>
              <a:rPr lang="en-US" sz="2800" b="1" dirty="0"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machine-readable</a:t>
            </a:r>
            <a:r>
              <a:rPr lang="en-US" sz="2800" dirty="0"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 text.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Pipeline:</a:t>
            </a:r>
          </a:p>
          <a:p>
            <a:pPr marL="1371600" lvl="2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Text Detection  Text Recognition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Modern DL Models: </a:t>
            </a:r>
          </a:p>
          <a:p>
            <a:pPr marL="1371600" lvl="2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b="1" dirty="0"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CRAFT </a:t>
            </a:r>
            <a:r>
              <a:rPr lang="en-US" sz="2800" dirty="0"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(Detection) + </a:t>
            </a:r>
            <a:r>
              <a:rPr lang="en-US" sz="2800" b="1" dirty="0"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CRNN</a:t>
            </a:r>
            <a:r>
              <a:rPr lang="en-US" sz="2800" dirty="0"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 (Recognition)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In </a:t>
            </a:r>
            <a:r>
              <a:rPr lang="en-US" sz="2800" dirty="0" err="1"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TechTutor</a:t>
            </a:r>
            <a:r>
              <a:rPr lang="en-US" sz="2800" dirty="0">
                <a:latin typeface="Open Sans"/>
                <a:ea typeface="Open Sans"/>
                <a:cs typeface="Open Sans"/>
                <a:sym typeface="Wingdings" panose="05000000000000000000" pitchFamily="2" charset="2"/>
              </a:rPr>
              <a:t>, OCR helps the AI Tutor find and highlight the UI keywords in image.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Open Sans"/>
              <a:ea typeface="Open Sans"/>
              <a:cs typeface="Open San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2800" dirty="0">
              <a:latin typeface="Open Sans"/>
              <a:ea typeface="Open Sans"/>
              <a:cs typeface="Open Sans"/>
              <a:sym typeface="Wingdings" panose="05000000000000000000" pitchFamily="2" charset="2"/>
            </a:endParaRP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013A9EE2-D371-1E75-B3F8-8DE49803E248}"/>
              </a:ext>
            </a:extLst>
          </p:cNvPr>
          <p:cNvSpPr/>
          <p:nvPr/>
        </p:nvSpPr>
        <p:spPr>
          <a:xfrm>
            <a:off x="4167161" y="5792042"/>
            <a:ext cx="583561" cy="676006"/>
          </a:xfrm>
          <a:custGeom>
            <a:avLst/>
            <a:gdLst/>
            <a:ahLst/>
            <a:cxnLst/>
            <a:rect l="l" t="t" r="r" b="b"/>
            <a:pathLst>
              <a:path w="1016721" h="1016721">
                <a:moveTo>
                  <a:pt x="0" y="0"/>
                </a:moveTo>
                <a:lnTo>
                  <a:pt x="1016721" y="0"/>
                </a:lnTo>
                <a:lnTo>
                  <a:pt x="1016721" y="1016721"/>
                </a:lnTo>
                <a:lnTo>
                  <a:pt x="0" y="1016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C9466E8-4A45-14B7-9C85-968BAB48261A}"/>
              </a:ext>
            </a:extLst>
          </p:cNvPr>
          <p:cNvSpPr/>
          <p:nvPr/>
        </p:nvSpPr>
        <p:spPr>
          <a:xfrm>
            <a:off x="4873638" y="5045193"/>
            <a:ext cx="583561" cy="676006"/>
          </a:xfrm>
          <a:custGeom>
            <a:avLst/>
            <a:gdLst/>
            <a:ahLst/>
            <a:cxnLst/>
            <a:rect l="l" t="t" r="r" b="b"/>
            <a:pathLst>
              <a:path w="1016721" h="1016721">
                <a:moveTo>
                  <a:pt x="0" y="0"/>
                </a:moveTo>
                <a:lnTo>
                  <a:pt x="1016721" y="0"/>
                </a:lnTo>
                <a:lnTo>
                  <a:pt x="1016721" y="1016721"/>
                </a:lnTo>
                <a:lnTo>
                  <a:pt x="0" y="1016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 dirty="0"/>
          </a:p>
        </p:txBody>
      </p:sp>
      <p:pic>
        <p:nvPicPr>
          <p:cNvPr id="12" name="Picture 11" descr="A cartoon character holding a phone&#10;&#10;AI-generated content may be incorrect.">
            <a:extLst>
              <a:ext uri="{FF2B5EF4-FFF2-40B4-BE49-F238E27FC236}">
                <a16:creationId xmlns:a16="http://schemas.microsoft.com/office/drawing/2014/main" id="{CB935C6C-0BBD-F9AC-432A-6A60CA947A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3929" y="4407335"/>
            <a:ext cx="2637481" cy="2637481"/>
          </a:xfrm>
          <a:prstGeom prst="rect">
            <a:avLst/>
          </a:prstGeom>
        </p:spPr>
      </p:pic>
      <p:pic>
        <p:nvPicPr>
          <p:cNvPr id="6148" name="Picture 4" descr="What Is Markerless Augmented Reality? | 3D Cloud">
            <a:extLst>
              <a:ext uri="{FF2B5EF4-FFF2-40B4-BE49-F238E27FC236}">
                <a16:creationId xmlns:a16="http://schemas.microsoft.com/office/drawing/2014/main" id="{226957F0-FB58-A383-E04E-80D1B69A9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876" y="7751816"/>
            <a:ext cx="3065900" cy="204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3">
            <a:extLst>
              <a:ext uri="{FF2B5EF4-FFF2-40B4-BE49-F238E27FC236}">
                <a16:creationId xmlns:a16="http://schemas.microsoft.com/office/drawing/2014/main" id="{FDE7F37E-063D-41D6-98D2-19F6356224E4}"/>
              </a:ext>
            </a:extLst>
          </p:cNvPr>
          <p:cNvGrpSpPr/>
          <p:nvPr/>
        </p:nvGrpSpPr>
        <p:grpSpPr>
          <a:xfrm flipH="1">
            <a:off x="296698" y="1925197"/>
            <a:ext cx="45719" cy="8088537"/>
            <a:chOff x="0" y="0"/>
            <a:chExt cx="12543" cy="458362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1C4534E2-B0DE-F7C6-B9E6-50F5639EEA81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AC7FEB4F-5CC2-A63E-7E85-6EEB48251B7F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17">
            <a:extLst>
              <a:ext uri="{FF2B5EF4-FFF2-40B4-BE49-F238E27FC236}">
                <a16:creationId xmlns:a16="http://schemas.microsoft.com/office/drawing/2014/main" id="{795C3F3C-8B67-45E6-350C-0D09B8B89C80}"/>
              </a:ext>
            </a:extLst>
          </p:cNvPr>
          <p:cNvSpPr/>
          <p:nvPr/>
        </p:nvSpPr>
        <p:spPr>
          <a:xfrm>
            <a:off x="4167161" y="7044816"/>
            <a:ext cx="583561" cy="676006"/>
          </a:xfrm>
          <a:custGeom>
            <a:avLst/>
            <a:gdLst/>
            <a:ahLst/>
            <a:cxnLst/>
            <a:rect l="l" t="t" r="r" b="b"/>
            <a:pathLst>
              <a:path w="1016721" h="1016721">
                <a:moveTo>
                  <a:pt x="0" y="0"/>
                </a:moveTo>
                <a:lnTo>
                  <a:pt x="1016721" y="0"/>
                </a:lnTo>
                <a:lnTo>
                  <a:pt x="1016721" y="1016721"/>
                </a:lnTo>
                <a:lnTo>
                  <a:pt x="0" y="1016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 dirty="0"/>
          </a:p>
        </p:txBody>
      </p:sp>
      <p:pic>
        <p:nvPicPr>
          <p:cNvPr id="6150" name="Picture 6" descr="OCR … OC WHAT? What is Optical Character Recognition? - Informed">
            <a:extLst>
              <a:ext uri="{FF2B5EF4-FFF2-40B4-BE49-F238E27FC236}">
                <a16:creationId xmlns:a16="http://schemas.microsoft.com/office/drawing/2014/main" id="{A8CE3E6E-11FB-2410-639E-8EB8BED1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832" y="8188524"/>
            <a:ext cx="3176205" cy="190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407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89E4D-D7B1-8B78-DCE8-315F61C58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21DB44D-8EA4-AE1A-6190-2815C9A951CD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14CDD15-6824-A97C-B90B-29C593870243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3D929D1-EA39-A2D9-067D-09467B93D1D8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46188808-F452-BB57-B484-1965DCE79E54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287E889-B00E-4520-7221-1806B8700505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C1B61F3F-FE63-5985-D2A1-7A34D5E29634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561610F5-6EF0-F686-23A6-8F5551F7EC54}"/>
              </a:ext>
            </a:extLst>
          </p:cNvPr>
          <p:cNvSpPr txBox="1"/>
          <p:nvPr/>
        </p:nvSpPr>
        <p:spPr>
          <a:xfrm>
            <a:off x="1475029" y="684118"/>
            <a:ext cx="1263019" cy="22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altLang="zh-CN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echTutor</a:t>
            </a:r>
            <a:endParaRPr lang="en-US" b="1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Picture 17" descr="A blue cartoon robot with a keyboard and book&#10;&#10;AI-generated content may be incorrect.">
            <a:extLst>
              <a:ext uri="{FF2B5EF4-FFF2-40B4-BE49-F238E27FC236}">
                <a16:creationId xmlns:a16="http://schemas.microsoft.com/office/drawing/2014/main" id="{F40118CC-77AE-EFBB-325D-5D2EEA4FF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3266"/>
            <a:ext cx="1028701" cy="1028701"/>
          </a:xfrm>
          <a:prstGeom prst="rect">
            <a:avLst/>
          </a:prstGeom>
        </p:spPr>
      </p:pic>
      <p:grpSp>
        <p:nvGrpSpPr>
          <p:cNvPr id="10" name="Group 26">
            <a:extLst>
              <a:ext uri="{FF2B5EF4-FFF2-40B4-BE49-F238E27FC236}">
                <a16:creationId xmlns:a16="http://schemas.microsoft.com/office/drawing/2014/main" id="{B6CCA079-92F7-E9BD-4248-5158F1FBB44F}"/>
              </a:ext>
            </a:extLst>
          </p:cNvPr>
          <p:cNvGrpSpPr/>
          <p:nvPr/>
        </p:nvGrpSpPr>
        <p:grpSpPr>
          <a:xfrm>
            <a:off x="15087600" y="469768"/>
            <a:ext cx="2971800" cy="722378"/>
            <a:chOff x="0" y="0"/>
            <a:chExt cx="1127478" cy="188428"/>
          </a:xfrm>
        </p:grpSpPr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04AD8FDF-E885-0E9E-8997-C0ED106D9113}"/>
                </a:ext>
              </a:extLst>
            </p:cNvPr>
            <p:cNvSpPr/>
            <p:nvPr/>
          </p:nvSpPr>
          <p:spPr>
            <a:xfrm>
              <a:off x="0" y="0"/>
              <a:ext cx="1127478" cy="188428"/>
            </a:xfrm>
            <a:custGeom>
              <a:avLst/>
              <a:gdLst/>
              <a:ahLst/>
              <a:cxnLst/>
              <a:rect l="l" t="t" r="r" b="b"/>
              <a:pathLst>
                <a:path w="1127478" h="188428">
                  <a:moveTo>
                    <a:pt x="0" y="0"/>
                  </a:moveTo>
                  <a:lnTo>
                    <a:pt x="1127478" y="0"/>
                  </a:lnTo>
                  <a:lnTo>
                    <a:pt x="1127478" y="188428"/>
                  </a:lnTo>
                  <a:lnTo>
                    <a:pt x="0" y="188428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en-MY"/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6F181747-C51C-FF5A-7BE5-272E6258F488}"/>
                </a:ext>
              </a:extLst>
            </p:cNvPr>
            <p:cNvSpPr txBox="1"/>
            <p:nvPr/>
          </p:nvSpPr>
          <p:spPr>
            <a:xfrm>
              <a:off x="0" y="-47625"/>
              <a:ext cx="1127478" cy="23605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615" tIns="50615" rIns="50615" bIns="50615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9E9C4D-FD66-7367-8594-9974BB67487F}"/>
              </a:ext>
            </a:extLst>
          </p:cNvPr>
          <p:cNvSpPr txBox="1"/>
          <p:nvPr/>
        </p:nvSpPr>
        <p:spPr>
          <a:xfrm>
            <a:off x="16167547" y="441423"/>
            <a:ext cx="1752196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Chapter 2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03D90163-D536-D208-DB08-558F04CD77A8}"/>
              </a:ext>
            </a:extLst>
          </p:cNvPr>
          <p:cNvSpPr/>
          <p:nvPr/>
        </p:nvSpPr>
        <p:spPr>
          <a:xfrm>
            <a:off x="15357390" y="405205"/>
            <a:ext cx="680024" cy="668924"/>
          </a:xfrm>
          <a:custGeom>
            <a:avLst/>
            <a:gdLst/>
            <a:ahLst/>
            <a:cxnLst/>
            <a:rect l="l" t="t" r="r" b="b"/>
            <a:pathLst>
              <a:path w="967432" h="967432">
                <a:moveTo>
                  <a:pt x="0" y="0"/>
                </a:moveTo>
                <a:lnTo>
                  <a:pt x="967432" y="0"/>
                </a:lnTo>
                <a:lnTo>
                  <a:pt x="967432" y="967433"/>
                </a:lnTo>
                <a:lnTo>
                  <a:pt x="0" y="96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41880AE3-701F-A933-9948-0C3B05C766D2}"/>
              </a:ext>
            </a:extLst>
          </p:cNvPr>
          <p:cNvSpPr txBox="1"/>
          <p:nvPr/>
        </p:nvSpPr>
        <p:spPr>
          <a:xfrm>
            <a:off x="3639032" y="354622"/>
            <a:ext cx="1032365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1" dirty="0"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  <a:r>
              <a:rPr lang="en-US" sz="5400" spc="150" dirty="0">
                <a:solidFill>
                  <a:srgbClr val="FFFFFF"/>
                </a:solidFill>
                <a:latin typeface="29LT Bukra"/>
                <a:ea typeface="29LT Bukra"/>
                <a:cs typeface="29LT Bukra"/>
                <a:sym typeface="29LT Bukra"/>
              </a:rPr>
              <a:t>💡</a:t>
            </a:r>
            <a:r>
              <a:rPr lang="en-US" sz="5400" b="1" spc="390" dirty="0">
                <a:solidFill>
                  <a:srgbClr val="FFFFFF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  </a:t>
            </a:r>
            <a:r>
              <a:rPr lang="en-US" sz="5400" b="1" spc="390" dirty="0">
                <a:latin typeface="Barlow Condensed Bold"/>
                <a:ea typeface="29LT Bukra Bold"/>
                <a:cs typeface="29LT Bukra Bold"/>
                <a:sym typeface="Barlow Condensed Bold"/>
              </a:rPr>
              <a:t>Literature Review –</a:t>
            </a:r>
            <a:r>
              <a:rPr lang="en-US" sz="5400" b="1" spc="390" dirty="0" err="1">
                <a:latin typeface="Barlow Condensed Bold"/>
                <a:ea typeface="29LT Bukra Bold"/>
                <a:cs typeface="29LT Bukra Bold"/>
                <a:sym typeface="Barlow Condensed Bold"/>
              </a:rPr>
              <a:t>EasyOCR</a:t>
            </a:r>
            <a:endParaRPr lang="en-US" sz="6500" b="1" dirty="0"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33E871B5-73F5-F654-68EF-307AD1F476F2}"/>
              </a:ext>
            </a:extLst>
          </p:cNvPr>
          <p:cNvSpPr txBox="1"/>
          <p:nvPr/>
        </p:nvSpPr>
        <p:spPr>
          <a:xfrm>
            <a:off x="8263438" y="2627559"/>
            <a:ext cx="9656305" cy="5745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b="1" u="sng" dirty="0">
                <a:latin typeface="Open Sans"/>
                <a:ea typeface="Open Sans"/>
                <a:cs typeface="Open Sans"/>
                <a:sym typeface="Open Sans"/>
              </a:rPr>
              <a:t>Why </a:t>
            </a:r>
            <a:r>
              <a:rPr lang="en-US" sz="2800" b="1" u="sng" dirty="0" err="1">
                <a:latin typeface="Open Sans"/>
                <a:ea typeface="Open Sans"/>
                <a:cs typeface="Open Sans"/>
                <a:sym typeface="Open Sans"/>
              </a:rPr>
              <a:t>EasyOCR</a:t>
            </a:r>
            <a:r>
              <a:rPr lang="en-US" sz="2800" b="1" u="sng" dirty="0">
                <a:latin typeface="Open Sans"/>
                <a:ea typeface="Open Sans"/>
                <a:cs typeface="Open Sans"/>
                <a:sym typeface="Open Sans"/>
              </a:rPr>
              <a:t>?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  <a:ea typeface="Open Sans"/>
                <a:cs typeface="Open Sans"/>
                <a:sym typeface="Open Sans"/>
              </a:rPr>
              <a:t>Position-aware output</a:t>
            </a:r>
            <a:r>
              <a:rPr lang="en-US" sz="2800" dirty="0">
                <a:latin typeface="Open Sans"/>
                <a:ea typeface="Open Sans"/>
                <a:cs typeface="Open Sans"/>
                <a:sym typeface="Open Sans"/>
              </a:rPr>
              <a:t>: Returns text with coordinates → lets us highlight UI keywords on canvas precisely.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  <a:ea typeface="Open Sans"/>
                <a:cs typeface="Open Sans"/>
                <a:sym typeface="Open Sans"/>
              </a:rPr>
              <a:t>Robust modern pipeline</a:t>
            </a:r>
            <a:r>
              <a:rPr lang="en-US" sz="2800" dirty="0"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800" b="1" dirty="0">
                <a:latin typeface="Open Sans"/>
                <a:ea typeface="Open Sans"/>
                <a:cs typeface="Open Sans"/>
                <a:sym typeface="Open Sans"/>
              </a:rPr>
              <a:t>CRAFT</a:t>
            </a:r>
            <a:r>
              <a:rPr lang="en-US" sz="2800" dirty="0">
                <a:latin typeface="Open Sans"/>
                <a:ea typeface="Open Sans"/>
                <a:cs typeface="Open Sans"/>
                <a:sym typeface="Open Sans"/>
              </a:rPr>
              <a:t> + </a:t>
            </a:r>
            <a:r>
              <a:rPr lang="en-US" sz="2800" b="1" dirty="0">
                <a:latin typeface="Open Sans"/>
                <a:ea typeface="Open Sans"/>
                <a:cs typeface="Open Sans"/>
                <a:sym typeface="Open Sans"/>
              </a:rPr>
              <a:t>CRNN</a:t>
            </a:r>
            <a:r>
              <a:rPr lang="en-US" sz="2800" dirty="0">
                <a:latin typeface="Open Sans"/>
                <a:ea typeface="Open Sans"/>
                <a:cs typeface="Open Sans"/>
                <a:sym typeface="Open Sans"/>
              </a:rPr>
              <a:t> handles curved/rotated/scene text better than classic OCR.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  <a:ea typeface="Open Sans"/>
                <a:cs typeface="Open Sans"/>
                <a:sym typeface="Open Sans"/>
              </a:rPr>
              <a:t>Multilingual coverage</a:t>
            </a:r>
            <a:r>
              <a:rPr lang="en-US" sz="2800" dirty="0">
                <a:latin typeface="Open Sans"/>
                <a:ea typeface="Open Sans"/>
                <a:cs typeface="Open Sans"/>
                <a:sym typeface="Open Sans"/>
              </a:rPr>
              <a:t>: 70+ languages → inclusive for diverse users and content.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Open Sans"/>
                <a:ea typeface="Open Sans"/>
                <a:cs typeface="Open Sans"/>
                <a:sym typeface="Open Sans"/>
              </a:rPr>
              <a:t>Lightweight &amp; practical</a:t>
            </a:r>
            <a:r>
              <a:rPr lang="en-US" sz="2800" dirty="0"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800" dirty="0" err="1">
                <a:latin typeface="Open Sans"/>
                <a:ea typeface="Open Sans"/>
                <a:cs typeface="Open Sans"/>
                <a:sym typeface="Open Sans"/>
              </a:rPr>
              <a:t>PyTorch</a:t>
            </a:r>
            <a:r>
              <a:rPr lang="en-US" sz="2800" dirty="0">
                <a:latin typeface="Open Sans"/>
                <a:ea typeface="Open Sans"/>
                <a:cs typeface="Open Sans"/>
                <a:sym typeface="Open Sans"/>
              </a:rPr>
              <a:t>-based, minimal setup → suitable for </a:t>
            </a:r>
            <a:r>
              <a:rPr lang="en-US" sz="2800" b="1" dirty="0">
                <a:latin typeface="Open Sans"/>
                <a:ea typeface="Open Sans"/>
                <a:cs typeface="Open Sans"/>
                <a:sym typeface="Open Sans"/>
              </a:rPr>
              <a:t>real-time screenshot </a:t>
            </a:r>
            <a:r>
              <a:rPr lang="en-US" sz="2800" dirty="0">
                <a:latin typeface="Open Sans"/>
                <a:ea typeface="Open Sans"/>
                <a:cs typeface="Open Sans"/>
                <a:sym typeface="Open Sans"/>
              </a:rPr>
              <a:t>guidance.</a:t>
            </a:r>
            <a:endParaRPr lang="en-US" sz="3200" b="1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B5B68AE7-4DCD-1170-4162-BFCDA0603F35}"/>
              </a:ext>
            </a:extLst>
          </p:cNvPr>
          <p:cNvGrpSpPr/>
          <p:nvPr/>
        </p:nvGrpSpPr>
        <p:grpSpPr>
          <a:xfrm flipH="1">
            <a:off x="296698" y="1925197"/>
            <a:ext cx="45719" cy="8088537"/>
            <a:chOff x="0" y="0"/>
            <a:chExt cx="12543" cy="458362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DA37FBC9-C532-52C4-7DEB-FFE1FE8B87BF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MY"/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A8BB1AF5-E14E-7AA9-4630-928C20B6F29B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EC5930E4-14CD-3732-D4B0-ECB10261E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211513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9B92C1F-5488-E9CC-FE33-075A7BBF2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2640259"/>
            <a:ext cx="7097115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2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1756</Words>
  <Application>Microsoft Office PowerPoint</Application>
  <PresentationFormat>Custom</PresentationFormat>
  <Paragraphs>341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29LT Bukra Bold</vt:lpstr>
      <vt:lpstr>Wingdings</vt:lpstr>
      <vt:lpstr>29LT Bukra</vt:lpstr>
      <vt:lpstr>Aptos</vt:lpstr>
      <vt:lpstr>Barlow Condensed Bold</vt:lpstr>
      <vt:lpstr>Calibri</vt:lpstr>
      <vt:lpstr>Montserrat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Artificial Intelligence Presentation</dc:title>
  <dc:creator>Chia Heung</dc:creator>
  <cp:lastModifiedBy>LOH CHIA HEUNG</cp:lastModifiedBy>
  <cp:revision>60</cp:revision>
  <dcterms:created xsi:type="dcterms:W3CDTF">2006-08-16T00:00:00Z</dcterms:created>
  <dcterms:modified xsi:type="dcterms:W3CDTF">2025-09-23T09:38:41Z</dcterms:modified>
  <dc:identifier>DAGzVXKCSso</dc:identifier>
</cp:coreProperties>
</file>